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9" r:id="rId2"/>
    <p:sldId id="256" r:id="rId3"/>
    <p:sldId id="257" r:id="rId4"/>
    <p:sldId id="273" r:id="rId5"/>
    <p:sldId id="260" r:id="rId6"/>
    <p:sldId id="261" r:id="rId7"/>
    <p:sldId id="262" r:id="rId8"/>
    <p:sldId id="263" r:id="rId9"/>
    <p:sldId id="264" r:id="rId10"/>
    <p:sldId id="281" r:id="rId11"/>
    <p:sldId id="282" r:id="rId12"/>
    <p:sldId id="283" r:id="rId13"/>
    <p:sldId id="275" r:id="rId14"/>
    <p:sldId id="277" r:id="rId15"/>
    <p:sldId id="265" r:id="rId16"/>
    <p:sldId id="266" r:id="rId17"/>
    <p:sldId id="267" r:id="rId18"/>
    <p:sldId id="268" r:id="rId19"/>
    <p:sldId id="269" r:id="rId20"/>
    <p:sldId id="270" r:id="rId21"/>
    <p:sldId id="271" r:id="rId22"/>
    <p:sldId id="272"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4"/>
    <p:restoredTop sz="94613"/>
  </p:normalViewPr>
  <p:slideViewPr>
    <p:cSldViewPr snapToGrid="0" snapToObjects="1">
      <p:cViewPr varScale="1">
        <p:scale>
          <a:sx n="68" d="100"/>
          <a:sy n="68" d="100"/>
        </p:scale>
        <p:origin x="1278"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5A6A51-A0A5-2049-A466-FBD10F958880}" type="datetimeFigureOut">
              <a:rPr lang="en-US" smtClean="0"/>
              <a:t>10/30/2020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9C6728-D502-DF4B-875E-7105FD619C4F}" type="slidenum">
              <a:rPr lang="en-US" smtClean="0"/>
              <a:t>‹#›</a:t>
            </a:fld>
            <a:endParaRPr lang="en-US"/>
          </a:p>
        </p:txBody>
      </p:sp>
    </p:spTree>
    <p:extLst>
      <p:ext uri="{BB962C8B-B14F-4D97-AF65-F5344CB8AC3E}">
        <p14:creationId xmlns:p14="http://schemas.microsoft.com/office/powerpoint/2010/main" val="15600977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9C6728-D502-DF4B-875E-7105FD619C4F}" type="slidenum">
              <a:rPr lang="en-US" smtClean="0"/>
              <a:t>2</a:t>
            </a:fld>
            <a:endParaRPr lang="en-US"/>
          </a:p>
        </p:txBody>
      </p:sp>
    </p:spTree>
    <p:extLst>
      <p:ext uri="{BB962C8B-B14F-4D97-AF65-F5344CB8AC3E}">
        <p14:creationId xmlns:p14="http://schemas.microsoft.com/office/powerpoint/2010/main" val="144892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280EBDB3-FBDB-B041-8D07-3A82DBAE5B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391963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280EBDB3-FBDB-B041-8D07-3A82DBAE5B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3604093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280EBDB3-FBDB-B041-8D07-3A82DBAE5B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32050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280EBDB3-FBDB-B041-8D07-3A82DBAE5B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141908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280EBDB3-FBDB-B041-8D07-3A82DBAE5BF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12046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280EBDB3-FBDB-B041-8D07-3A82DBAE5B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242473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280EBDB3-FBDB-B041-8D07-3A82DBAE5BFF}"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369206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280EBDB3-FBDB-B041-8D07-3A82DBAE5BFF}"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108073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EBDB3-FBDB-B041-8D07-3A82DBAE5BFF}"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3443240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280EBDB3-FBDB-B041-8D07-3A82DBAE5B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2062548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280EBDB3-FBDB-B041-8D07-3A82DBAE5BFF}"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28982-CEEE-394B-9EA1-7DBF8833EF48}" type="slidenum">
              <a:rPr lang="en-US" smtClean="0"/>
              <a:t>‹#›</a:t>
            </a:fld>
            <a:endParaRPr lang="en-US"/>
          </a:p>
        </p:txBody>
      </p:sp>
    </p:spTree>
    <p:extLst>
      <p:ext uri="{BB962C8B-B14F-4D97-AF65-F5344CB8AC3E}">
        <p14:creationId xmlns:p14="http://schemas.microsoft.com/office/powerpoint/2010/main" val="187810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EBDB3-FBDB-B041-8D07-3A82DBAE5BFF}" type="datetimeFigureOut">
              <a:rPr lang="en-US" smtClean="0"/>
              <a:t>10/30/2020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28982-CEEE-394B-9EA1-7DBF8833EF48}" type="slidenum">
              <a:rPr lang="en-US" smtClean="0"/>
              <a:t>‹#›</a:t>
            </a:fld>
            <a:endParaRPr lang="en-US"/>
          </a:p>
        </p:txBody>
      </p:sp>
    </p:spTree>
    <p:extLst>
      <p:ext uri="{BB962C8B-B14F-4D97-AF65-F5344CB8AC3E}">
        <p14:creationId xmlns:p14="http://schemas.microsoft.com/office/powerpoint/2010/main" val="987198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021" y="1446751"/>
            <a:ext cx="5761222" cy="2973876"/>
          </a:xfrm>
          <a:prstGeom prst="rect">
            <a:avLst/>
          </a:prstGeom>
          <a:solidFill>
            <a:schemeClr val="accent1">
              <a:lumMod val="20000"/>
              <a:lumOff val="8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Explain to this </a:t>
            </a:r>
            <a:r>
              <a:rPr lang="en-US" sz="4000">
                <a:solidFill>
                  <a:schemeClr val="tx1"/>
                </a:solidFill>
              </a:rPr>
              <a:t>man why fishing </a:t>
            </a:r>
            <a:r>
              <a:rPr lang="en-US" sz="4000" dirty="0">
                <a:solidFill>
                  <a:schemeClr val="tx1"/>
                </a:solidFill>
              </a:rPr>
              <a:t>in a thunderstorm is a bad idea…</a:t>
            </a:r>
          </a:p>
        </p:txBody>
      </p:sp>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530" y="-76788"/>
            <a:ext cx="3704891" cy="2404079"/>
          </a:xfrm>
          <a:prstGeom prst="rect">
            <a:avLst/>
          </a:prstGeom>
        </p:spPr>
      </p:pic>
      <p:pic>
        <p:nvPicPr>
          <p:cNvPr id="8" name="Picture 7"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792" y="782912"/>
            <a:ext cx="4950321" cy="5297026"/>
          </a:xfrm>
          <a:prstGeom prst="rect">
            <a:avLst/>
          </a:prstGeom>
        </p:spPr>
      </p:pic>
      <p:pic>
        <p:nvPicPr>
          <p:cNvPr id="3" name="Picture 2" descr="ole.fisherma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54843">
            <a:off x="441681" y="3844940"/>
            <a:ext cx="2381251" cy="2598123"/>
          </a:xfrm>
          <a:prstGeom prst="rect">
            <a:avLst/>
          </a:prstGeom>
        </p:spPr>
      </p:pic>
    </p:spTree>
    <p:extLst>
      <p:ext uri="{BB962C8B-B14F-4D97-AF65-F5344CB8AC3E}">
        <p14:creationId xmlns:p14="http://schemas.microsoft.com/office/powerpoint/2010/main" val="232066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136AC-F79F-194A-99F0-27ED96356A22}"/>
              </a:ext>
            </a:extLst>
          </p:cNvPr>
          <p:cNvSpPr>
            <a:spLocks noGrp="1"/>
          </p:cNvSpPr>
          <p:nvPr>
            <p:ph idx="1"/>
          </p:nvPr>
        </p:nvSpPr>
        <p:spPr>
          <a:xfrm>
            <a:off x="457200" y="214314"/>
            <a:ext cx="8229600" cy="5911850"/>
          </a:xfrm>
        </p:spPr>
        <p:txBody>
          <a:bodyPr/>
          <a:lstStyle/>
          <a:p>
            <a:r>
              <a:rPr lang="en-AU" b="1" dirty="0"/>
              <a:t>Purpose: </a:t>
            </a:r>
            <a:r>
              <a:rPr lang="en-AU" dirty="0"/>
              <a:t>Comparing the affect of charges on the movement of objects. </a:t>
            </a:r>
          </a:p>
          <a:p>
            <a:endParaRPr lang="en-AU" dirty="0"/>
          </a:p>
          <a:p>
            <a:r>
              <a:rPr lang="en-AU" b="1" dirty="0"/>
              <a:t>Question</a:t>
            </a:r>
            <a:r>
              <a:rPr lang="en-AU" dirty="0"/>
              <a:t>: Which material will attract to the plastic spoon that is rubbed with wool -- the salt or pepper?</a:t>
            </a:r>
            <a:endParaRPr lang="en-US" dirty="0"/>
          </a:p>
        </p:txBody>
      </p:sp>
      <p:pic>
        <p:nvPicPr>
          <p:cNvPr id="4" name="Picture 3">
            <a:extLst>
              <a:ext uri="{FF2B5EF4-FFF2-40B4-BE49-F238E27FC236}">
                <a16:creationId xmlns:a16="http://schemas.microsoft.com/office/drawing/2014/main" id="{5FD4770D-9E84-B545-8726-C0620C9F72CA}"/>
              </a:ext>
            </a:extLst>
          </p:cNvPr>
          <p:cNvPicPr>
            <a:picLocks noChangeAspect="1"/>
          </p:cNvPicPr>
          <p:nvPr/>
        </p:nvPicPr>
        <p:blipFill>
          <a:blip r:embed="rId2"/>
          <a:stretch>
            <a:fillRect/>
          </a:stretch>
        </p:blipFill>
        <p:spPr>
          <a:xfrm>
            <a:off x="5300663" y="3075002"/>
            <a:ext cx="3595687" cy="3559367"/>
          </a:xfrm>
          <a:prstGeom prst="rect">
            <a:avLst/>
          </a:prstGeom>
        </p:spPr>
      </p:pic>
      <p:sp>
        <p:nvSpPr>
          <p:cNvPr id="5" name="TextBox 4">
            <a:extLst>
              <a:ext uri="{FF2B5EF4-FFF2-40B4-BE49-F238E27FC236}">
                <a16:creationId xmlns:a16="http://schemas.microsoft.com/office/drawing/2014/main" id="{8A4AF5BC-ED11-7A41-9F0F-B0EC10B6BF1A}"/>
              </a:ext>
            </a:extLst>
          </p:cNvPr>
          <p:cNvSpPr txBox="1"/>
          <p:nvPr/>
        </p:nvSpPr>
        <p:spPr>
          <a:xfrm>
            <a:off x="457200" y="3757613"/>
            <a:ext cx="3557588" cy="2554545"/>
          </a:xfrm>
          <a:prstGeom prst="rect">
            <a:avLst/>
          </a:prstGeom>
          <a:noFill/>
        </p:spPr>
        <p:txBody>
          <a:bodyPr wrap="square" rtlCol="0">
            <a:spAutoFit/>
          </a:bodyPr>
          <a:lstStyle/>
          <a:p>
            <a:r>
              <a:rPr lang="en-US" sz="3200" dirty="0"/>
              <a:t>Write a hypothesis!</a:t>
            </a:r>
          </a:p>
          <a:p>
            <a:endParaRPr lang="en-US" sz="3200" dirty="0"/>
          </a:p>
          <a:p>
            <a:r>
              <a:rPr lang="en-US" sz="3200" dirty="0"/>
              <a:t>If we rub a plastic spoon with wool, then…</a:t>
            </a:r>
          </a:p>
        </p:txBody>
      </p:sp>
    </p:spTree>
    <p:extLst>
      <p:ext uri="{BB962C8B-B14F-4D97-AF65-F5344CB8AC3E}">
        <p14:creationId xmlns:p14="http://schemas.microsoft.com/office/powerpoint/2010/main" val="136697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94438-A235-0943-AF16-3B86692B3022}"/>
              </a:ext>
            </a:extLst>
          </p:cNvPr>
          <p:cNvSpPr>
            <a:spLocks noGrp="1"/>
          </p:cNvSpPr>
          <p:nvPr>
            <p:ph idx="1"/>
          </p:nvPr>
        </p:nvSpPr>
        <p:spPr>
          <a:xfrm>
            <a:off x="228600" y="334963"/>
            <a:ext cx="8686800" cy="5851525"/>
          </a:xfrm>
        </p:spPr>
        <p:txBody>
          <a:bodyPr>
            <a:normAutofit lnSpcReduction="10000"/>
          </a:bodyPr>
          <a:lstStyle/>
          <a:p>
            <a:r>
              <a:rPr lang="en-US" sz="4000" dirty="0"/>
              <a:t>Rub the spoon with wool very quickly.</a:t>
            </a:r>
          </a:p>
          <a:p>
            <a:r>
              <a:rPr lang="en-US" sz="4000" dirty="0"/>
              <a:t>Hold the spoon over the salt and pepper mixture</a:t>
            </a:r>
          </a:p>
          <a:p>
            <a:r>
              <a:rPr lang="en-US" sz="4000" dirty="0"/>
              <a:t>See which is attracted to the spoon.</a:t>
            </a:r>
          </a:p>
          <a:p>
            <a:endParaRPr lang="en-US" dirty="0"/>
          </a:p>
          <a:p>
            <a:endParaRPr lang="en-US" dirty="0"/>
          </a:p>
          <a:p>
            <a:pPr marL="514350" indent="-514350">
              <a:buFont typeface="+mj-lt"/>
              <a:buAutoNum type="arabicPeriod"/>
            </a:pPr>
            <a:r>
              <a:rPr lang="en-US" dirty="0"/>
              <a:t>What do you observe?</a:t>
            </a:r>
          </a:p>
          <a:p>
            <a:pPr marL="514350" indent="-514350">
              <a:buFont typeface="+mj-lt"/>
              <a:buAutoNum type="arabicPeriod"/>
            </a:pPr>
            <a:r>
              <a:rPr lang="en-US" dirty="0"/>
              <a:t>What happened to cause this? Think about the charge of the spoon and the charge of the salt/pepper</a:t>
            </a:r>
          </a:p>
        </p:txBody>
      </p:sp>
    </p:spTree>
    <p:extLst>
      <p:ext uri="{BB962C8B-B14F-4D97-AF65-F5344CB8AC3E}">
        <p14:creationId xmlns:p14="http://schemas.microsoft.com/office/powerpoint/2010/main" val="13473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06DA-841E-684C-B22F-C522A798D4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4DC85D-7B84-3C4C-978A-BE9F8B88CDD8}"/>
              </a:ext>
            </a:extLst>
          </p:cNvPr>
          <p:cNvSpPr>
            <a:spLocks noGrp="1"/>
          </p:cNvSpPr>
          <p:nvPr>
            <p:ph idx="1"/>
          </p:nvPr>
        </p:nvSpPr>
        <p:spPr/>
        <p:txBody>
          <a:bodyPr/>
          <a:lstStyle/>
          <a:p>
            <a:r>
              <a:rPr lang="en-US" dirty="0"/>
              <a:t>SPOON = Neutral, until it was rubbed with wool. This transferred…</a:t>
            </a:r>
          </a:p>
          <a:p>
            <a:r>
              <a:rPr lang="en-US" dirty="0"/>
              <a:t>ELECTRONS, causing spoon to become…</a:t>
            </a:r>
          </a:p>
          <a:p>
            <a:r>
              <a:rPr lang="en-US" dirty="0"/>
              <a:t>NEGATIVE. When it was held over the pepper, the pepper was attracted to the spoon because the pepper is…</a:t>
            </a:r>
          </a:p>
          <a:p>
            <a:r>
              <a:rPr lang="en-US" dirty="0"/>
              <a:t>POSITIVE</a:t>
            </a:r>
          </a:p>
        </p:txBody>
      </p:sp>
    </p:spTree>
    <p:extLst>
      <p:ext uri="{BB962C8B-B14F-4D97-AF65-F5344CB8AC3E}">
        <p14:creationId xmlns:p14="http://schemas.microsoft.com/office/powerpoint/2010/main" val="201476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Shocking Shopping Trolley</a:t>
            </a:r>
            <a:endParaRPr lang="en-US" dirty="0"/>
          </a:p>
        </p:txBody>
      </p:sp>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100000" l="0" r="98997">
                        <a14:backgroundMark x1="23857" y1="20588" x2="23857" y2="20588"/>
                        <a14:backgroundMark x1="69565" y1="87040" x2="69565" y2="87040"/>
                        <a14:backgroundMark x1="88406" y1="90993" x2="88406" y2="90993"/>
                        <a14:backgroundMark x1="60201" y1="90993" x2="60201" y2="90993"/>
                        <a14:backgroundMark x1="9810" y1="88787" x2="9810" y2="88787"/>
                        <a14:backgroundMark x1="13155" y1="15074" x2="13155" y2="15074"/>
                        <a14:backgroundMark x1="13155" y1="15074" x2="13155" y2="15074"/>
                      </a14:backgroundRemoval>
                    </a14:imgEffect>
                  </a14:imgLayer>
                </a14:imgProps>
              </a:ext>
            </a:extLst>
          </a:blip>
          <a:stretch>
            <a:fillRect/>
          </a:stretch>
        </p:blipFill>
        <p:spPr>
          <a:xfrm>
            <a:off x="6783485" y="2874883"/>
            <a:ext cx="1990048" cy="2413793"/>
          </a:xfrm>
          <a:prstGeom prst="rect">
            <a:avLst/>
          </a:prstGeom>
        </p:spPr>
      </p:pic>
      <p:sp>
        <p:nvSpPr>
          <p:cNvPr id="35" name="Rounded Rectangular Callout 34"/>
          <p:cNvSpPr/>
          <p:nvPr/>
        </p:nvSpPr>
        <p:spPr>
          <a:xfrm>
            <a:off x="6783485" y="2749019"/>
            <a:ext cx="964641" cy="484793"/>
          </a:xfrm>
          <a:prstGeom prst="wedgeRoundRectCallout">
            <a:avLst>
              <a:gd name="adj1" fmla="val 72500"/>
              <a:gd name="adj2" fmla="val 72448"/>
              <a:gd name="adj3" fmla="val 16667"/>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Ouch!</a:t>
            </a:r>
          </a:p>
        </p:txBody>
      </p:sp>
      <p:sp>
        <p:nvSpPr>
          <p:cNvPr id="7" name="TextBox 6"/>
          <p:cNvSpPr txBox="1"/>
          <p:nvPr/>
        </p:nvSpPr>
        <p:spPr>
          <a:xfrm>
            <a:off x="316021" y="1871855"/>
            <a:ext cx="6314715" cy="2308324"/>
          </a:xfrm>
          <a:prstGeom prst="rect">
            <a:avLst/>
          </a:prstGeom>
          <a:noFill/>
        </p:spPr>
        <p:txBody>
          <a:bodyPr wrap="square" rtlCol="0">
            <a:spAutoFit/>
          </a:bodyPr>
          <a:lstStyle/>
          <a:p>
            <a:r>
              <a:rPr lang="en-US" dirty="0">
                <a:solidFill>
                  <a:srgbClr val="008000"/>
                </a:solidFill>
              </a:rPr>
              <a:t>We can achieve a static shock (electrical discharge) when a build up of electrons on our body comes into contact with a neutral/positively charged object. </a:t>
            </a:r>
          </a:p>
          <a:p>
            <a:r>
              <a:rPr lang="en-US" dirty="0">
                <a:solidFill>
                  <a:srgbClr val="FF0000"/>
                </a:solidFill>
              </a:rPr>
              <a:t>As we mentioned earlier – it is not possible for conducting materials to hold a charge.</a:t>
            </a:r>
          </a:p>
          <a:p>
            <a:r>
              <a:rPr lang="en-US" dirty="0">
                <a:solidFill>
                  <a:srgbClr val="008000"/>
                </a:solidFill>
              </a:rPr>
              <a:t>So when you grad a shopping cart you may get a little shock as the extra electrons that you have been carrying around all day – discharge (jump) to the shopping trolley as you get close to it.</a:t>
            </a:r>
          </a:p>
        </p:txBody>
      </p:sp>
    </p:spTree>
    <p:extLst>
      <p:ext uri="{BB962C8B-B14F-4D97-AF65-F5344CB8AC3E}">
        <p14:creationId xmlns:p14="http://schemas.microsoft.com/office/powerpoint/2010/main" val="1167936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Shocking Shopping Trolley</a:t>
            </a:r>
            <a:endParaRPr lang="en-US"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9395" b="100000" l="0" r="94782"/>
                    </a14:imgEffect>
                  </a14:imgLayer>
                </a14:imgProps>
              </a:ext>
            </a:extLst>
          </a:blip>
          <a:stretch>
            <a:fillRect/>
          </a:stretch>
        </p:blipFill>
        <p:spPr>
          <a:xfrm>
            <a:off x="0" y="1911684"/>
            <a:ext cx="6176211" cy="3622842"/>
          </a:xfrm>
          <a:prstGeom prst="rect">
            <a:avLst/>
          </a:prstGeom>
        </p:spPr>
      </p:pic>
      <p:pic>
        <p:nvPicPr>
          <p:cNvPr id="4" name="Picture 3"/>
          <p:cNvPicPr>
            <a:picLocks noChangeAspect="1"/>
          </p:cNvPicPr>
          <p:nvPr/>
        </p:nvPicPr>
        <p:blipFill rotWithShape="1">
          <a:blip r:embed="rId5"/>
          <a:srcRect b="2298"/>
          <a:stretch/>
        </p:blipFill>
        <p:spPr>
          <a:xfrm>
            <a:off x="5674687" y="2005263"/>
            <a:ext cx="3321587" cy="3399200"/>
          </a:xfrm>
          <a:prstGeom prst="rect">
            <a:avLst/>
          </a:prstGeom>
        </p:spPr>
      </p:pic>
      <p:pic>
        <p:nvPicPr>
          <p:cNvPr id="11" name="Picture 10" descr="lightning.png"/>
          <p:cNvPicPr>
            <a:picLocks noChangeAspect="1"/>
          </p:cNvPicPr>
          <p:nvPr/>
        </p:nvPicPr>
        <p:blipFill rotWithShape="1">
          <a:blip r:embed="rId6">
            <a:extLst>
              <a:ext uri="{28A0092B-C50C-407E-A947-70E740481C1C}">
                <a14:useLocalDpi xmlns:a14="http://schemas.microsoft.com/office/drawing/2010/main" val="0"/>
              </a:ext>
            </a:extLst>
          </a:blip>
          <a:srcRect b="72102"/>
          <a:stretch/>
        </p:blipFill>
        <p:spPr>
          <a:xfrm rot="15780704">
            <a:off x="4556939" y="2366210"/>
            <a:ext cx="2283942" cy="681789"/>
          </a:xfrm>
          <a:prstGeom prst="rect">
            <a:avLst/>
          </a:prstGeom>
        </p:spPr>
      </p:pic>
      <p:sp>
        <p:nvSpPr>
          <p:cNvPr id="12" name="Oval 11"/>
          <p:cNvSpPr/>
          <p:nvPr/>
        </p:nvSpPr>
        <p:spPr>
          <a:xfrm>
            <a:off x="4609491" y="1768252"/>
            <a:ext cx="705585" cy="628317"/>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r>
              <a:rPr lang="en-US" sz="2400" b="1" dirty="0">
                <a:solidFill>
                  <a:schemeClr val="tx1"/>
                </a:solidFill>
              </a:rPr>
              <a:t>e-</a:t>
            </a:r>
          </a:p>
        </p:txBody>
      </p:sp>
      <p:sp>
        <p:nvSpPr>
          <p:cNvPr id="13" name="Oval 12"/>
          <p:cNvSpPr/>
          <p:nvPr/>
        </p:nvSpPr>
        <p:spPr>
          <a:xfrm>
            <a:off x="3810461" y="1768252"/>
            <a:ext cx="705585" cy="628317"/>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r>
              <a:rPr lang="en-US" sz="2400" b="1" dirty="0">
                <a:solidFill>
                  <a:schemeClr val="tx1"/>
                </a:solidFill>
              </a:rPr>
              <a:t>e-</a:t>
            </a:r>
          </a:p>
        </p:txBody>
      </p:sp>
      <p:sp>
        <p:nvSpPr>
          <p:cNvPr id="14" name="Oval 13"/>
          <p:cNvSpPr/>
          <p:nvPr/>
        </p:nvSpPr>
        <p:spPr>
          <a:xfrm>
            <a:off x="5470626" y="1911684"/>
            <a:ext cx="705585" cy="628317"/>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r>
              <a:rPr lang="en-US" sz="2400" b="1" dirty="0">
                <a:solidFill>
                  <a:schemeClr val="tx1"/>
                </a:solidFill>
              </a:rPr>
              <a:t>e-</a:t>
            </a:r>
          </a:p>
        </p:txBody>
      </p:sp>
      <p:sp>
        <p:nvSpPr>
          <p:cNvPr id="15" name="Oval 14"/>
          <p:cNvSpPr/>
          <p:nvPr/>
        </p:nvSpPr>
        <p:spPr>
          <a:xfrm>
            <a:off x="6299467" y="1911684"/>
            <a:ext cx="705585" cy="628317"/>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r>
              <a:rPr lang="en-US" sz="2400" b="1" dirty="0">
                <a:solidFill>
                  <a:schemeClr val="tx1"/>
                </a:solidFill>
              </a:rPr>
              <a:t>e-</a:t>
            </a:r>
          </a:p>
        </p:txBody>
      </p:sp>
      <p:sp>
        <p:nvSpPr>
          <p:cNvPr id="16" name="Oval 15"/>
          <p:cNvSpPr/>
          <p:nvPr/>
        </p:nvSpPr>
        <p:spPr>
          <a:xfrm>
            <a:off x="7087862" y="2082410"/>
            <a:ext cx="705585" cy="628317"/>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r>
              <a:rPr lang="en-US" sz="2400" b="1" dirty="0">
                <a:solidFill>
                  <a:schemeClr val="tx1"/>
                </a:solidFill>
              </a:rPr>
              <a:t>e-</a:t>
            </a:r>
          </a:p>
        </p:txBody>
      </p:sp>
      <p:cxnSp>
        <p:nvCxnSpPr>
          <p:cNvPr id="9" name="Straight Arrow Connector 8"/>
          <p:cNvCxnSpPr>
            <a:endCxn id="16" idx="4"/>
          </p:cNvCxnSpPr>
          <p:nvPr/>
        </p:nvCxnSpPr>
        <p:spPr>
          <a:xfrm>
            <a:off x="3703053" y="2396569"/>
            <a:ext cx="3737602" cy="3141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925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552"/>
            <a:ext cx="9144000" cy="2453448"/>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679" y="697772"/>
            <a:ext cx="3704891" cy="2404079"/>
          </a:xfrm>
          <a:prstGeom prst="rect">
            <a:avLst/>
          </a:prstGeom>
        </p:spPr>
      </p:pic>
      <p:pic>
        <p:nvPicPr>
          <p:cNvPr id="7" name="Picture 6"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19" y="1500006"/>
            <a:ext cx="4937160" cy="3203690"/>
          </a:xfrm>
          <a:prstGeom prst="rect">
            <a:avLst/>
          </a:prstGeom>
        </p:spPr>
      </p:pic>
      <p:sp>
        <p:nvSpPr>
          <p:cNvPr id="10" name="Rectangle 9"/>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lus 1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lus 18"/>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Plus 19"/>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Plus 20"/>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lus 21"/>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86181" y="290153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483955" y="337955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34522" y="3439739"/>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77425" y="274078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320088" y="2254933"/>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75580" y="3994327"/>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6795229" y="1250843"/>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Plus 29"/>
          <p:cNvSpPr/>
          <p:nvPr/>
        </p:nvSpPr>
        <p:spPr>
          <a:xfrm>
            <a:off x="5910974" y="150000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563489" y="150000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6435906" y="187685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Plus 32"/>
          <p:cNvSpPr/>
          <p:nvPr/>
        </p:nvSpPr>
        <p:spPr>
          <a:xfrm>
            <a:off x="7186314"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Plus 33"/>
          <p:cNvSpPr/>
          <p:nvPr/>
        </p:nvSpPr>
        <p:spPr>
          <a:xfrm>
            <a:off x="7825955"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414959" y="6123953"/>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Plus 35"/>
          <p:cNvSpPr/>
          <p:nvPr/>
        </p:nvSpPr>
        <p:spPr>
          <a:xfrm>
            <a:off x="161684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Plus 36"/>
          <p:cNvSpPr/>
          <p:nvPr/>
        </p:nvSpPr>
        <p:spPr>
          <a:xfrm>
            <a:off x="2703810"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lus 37"/>
          <p:cNvSpPr/>
          <p:nvPr/>
        </p:nvSpPr>
        <p:spPr>
          <a:xfrm>
            <a:off x="3785617"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lus 38"/>
          <p:cNvSpPr/>
          <p:nvPr/>
        </p:nvSpPr>
        <p:spPr>
          <a:xfrm>
            <a:off x="486621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lus 39"/>
          <p:cNvSpPr/>
          <p:nvPr/>
        </p:nvSpPr>
        <p:spPr>
          <a:xfrm>
            <a:off x="5910974" y="610839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Plus 40"/>
          <p:cNvSpPr/>
          <p:nvPr/>
        </p:nvSpPr>
        <p:spPr>
          <a:xfrm>
            <a:off x="7038557"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lus 41"/>
          <p:cNvSpPr/>
          <p:nvPr/>
        </p:nvSpPr>
        <p:spPr>
          <a:xfrm>
            <a:off x="8130765"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7772"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20813"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280248"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360844"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391145"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478517"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606100"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4775135" y="3362348"/>
            <a:ext cx="3943256" cy="1263957"/>
          </a:xfrm>
          <a:prstGeom prst="round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a:solidFill>
                  <a:srgbClr val="FF0000"/>
                </a:solidFill>
              </a:rPr>
              <a:t>What is going to happen?</a:t>
            </a:r>
          </a:p>
        </p:txBody>
      </p:sp>
    </p:spTree>
    <p:extLst>
      <p:ext uri="{BB962C8B-B14F-4D97-AF65-F5344CB8AC3E}">
        <p14:creationId xmlns:p14="http://schemas.microsoft.com/office/powerpoint/2010/main" val="236335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552"/>
            <a:ext cx="9144000" cy="2453448"/>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679" y="697772"/>
            <a:ext cx="3704891" cy="2404079"/>
          </a:xfrm>
          <a:prstGeom prst="rect">
            <a:avLst/>
          </a:prstGeom>
        </p:spPr>
      </p:pic>
      <p:pic>
        <p:nvPicPr>
          <p:cNvPr id="7" name="Picture 6"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19" y="1500006"/>
            <a:ext cx="4937160" cy="3203690"/>
          </a:xfrm>
          <a:prstGeom prst="rect">
            <a:avLst/>
          </a:prstGeom>
        </p:spPr>
      </p:pic>
      <p:sp>
        <p:nvSpPr>
          <p:cNvPr id="10" name="Rectangle 9"/>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lus 1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lus 18"/>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Plus 19"/>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Plus 20"/>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lus 21"/>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86181" y="290153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483955" y="337955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134522" y="3439739"/>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77425" y="274078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320088" y="2254933"/>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75580" y="3994327"/>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6795229" y="1250843"/>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Plus 29"/>
          <p:cNvSpPr/>
          <p:nvPr/>
        </p:nvSpPr>
        <p:spPr>
          <a:xfrm>
            <a:off x="5910974" y="150000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563489" y="150000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6435906" y="187685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Plus 32"/>
          <p:cNvSpPr/>
          <p:nvPr/>
        </p:nvSpPr>
        <p:spPr>
          <a:xfrm>
            <a:off x="7186314"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Plus 33"/>
          <p:cNvSpPr/>
          <p:nvPr/>
        </p:nvSpPr>
        <p:spPr>
          <a:xfrm>
            <a:off x="7825955"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414959" y="6123953"/>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Plus 35"/>
          <p:cNvSpPr/>
          <p:nvPr/>
        </p:nvSpPr>
        <p:spPr>
          <a:xfrm>
            <a:off x="161684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Plus 36"/>
          <p:cNvSpPr/>
          <p:nvPr/>
        </p:nvSpPr>
        <p:spPr>
          <a:xfrm>
            <a:off x="2703810"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lus 37"/>
          <p:cNvSpPr/>
          <p:nvPr/>
        </p:nvSpPr>
        <p:spPr>
          <a:xfrm>
            <a:off x="3785617"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lus 38"/>
          <p:cNvSpPr/>
          <p:nvPr/>
        </p:nvSpPr>
        <p:spPr>
          <a:xfrm>
            <a:off x="486621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lus 39"/>
          <p:cNvSpPr/>
          <p:nvPr/>
        </p:nvSpPr>
        <p:spPr>
          <a:xfrm>
            <a:off x="5910974" y="610839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Plus 40"/>
          <p:cNvSpPr/>
          <p:nvPr/>
        </p:nvSpPr>
        <p:spPr>
          <a:xfrm>
            <a:off x="7038557"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lus 41"/>
          <p:cNvSpPr/>
          <p:nvPr/>
        </p:nvSpPr>
        <p:spPr>
          <a:xfrm>
            <a:off x="8130765"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7772"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20813"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280248"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360844"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391145"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478517"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606100"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153" y="1749168"/>
            <a:ext cx="4950321" cy="5297026"/>
          </a:xfrm>
          <a:prstGeom prst="rect">
            <a:avLst/>
          </a:prstGeom>
        </p:spPr>
      </p:pic>
      <p:pic>
        <p:nvPicPr>
          <p:cNvPr id="51" name="Picture 50"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71969">
            <a:off x="1632774" y="381313"/>
            <a:ext cx="4950321" cy="5297026"/>
          </a:xfrm>
          <a:prstGeom prst="rect">
            <a:avLst/>
          </a:prstGeom>
        </p:spPr>
      </p:pic>
      <p:pic>
        <p:nvPicPr>
          <p:cNvPr id="52" name="Picture 51"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21993">
            <a:off x="-416659" y="2015355"/>
            <a:ext cx="4501720" cy="4817006"/>
          </a:xfrm>
          <a:prstGeom prst="rect">
            <a:avLst/>
          </a:prstGeom>
        </p:spPr>
      </p:pic>
    </p:spTree>
    <p:extLst>
      <p:ext uri="{BB962C8B-B14F-4D97-AF65-F5344CB8AC3E}">
        <p14:creationId xmlns:p14="http://schemas.microsoft.com/office/powerpoint/2010/main" val="2492473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552"/>
            <a:ext cx="9144000" cy="2453448"/>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679" y="697772"/>
            <a:ext cx="3704891" cy="2404079"/>
          </a:xfrm>
          <a:prstGeom prst="rect">
            <a:avLst/>
          </a:prstGeom>
        </p:spPr>
      </p:pic>
      <p:pic>
        <p:nvPicPr>
          <p:cNvPr id="7" name="Picture 6"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19" y="1500006"/>
            <a:ext cx="4937160" cy="3203690"/>
          </a:xfrm>
          <a:prstGeom prst="rect">
            <a:avLst/>
          </a:prstGeom>
        </p:spPr>
      </p:pic>
      <p:sp>
        <p:nvSpPr>
          <p:cNvPr id="10" name="Rectangle 9"/>
          <p:cNvSpPr/>
          <p:nvPr/>
        </p:nvSpPr>
        <p:spPr>
          <a:xfrm>
            <a:off x="6556236" y="1652745"/>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228742" y="325033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46701" y="210222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lus 17"/>
          <p:cNvSpPr/>
          <p:nvPr/>
        </p:nvSpPr>
        <p:spPr>
          <a:xfrm>
            <a:off x="2853395" y="26035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Plus 18"/>
          <p:cNvSpPr/>
          <p:nvPr/>
        </p:nvSpPr>
        <p:spPr>
          <a:xfrm>
            <a:off x="2941490" y="341108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Plus 19"/>
          <p:cNvSpPr/>
          <p:nvPr/>
        </p:nvSpPr>
        <p:spPr>
          <a:xfrm>
            <a:off x="2205468" y="33751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Plus 20"/>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lus 21"/>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030182" y="1901907"/>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371074" y="308958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651867" y="306938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10706" y="341108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264089" y="12553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563489" y="150000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Plus 32"/>
          <p:cNvSpPr/>
          <p:nvPr/>
        </p:nvSpPr>
        <p:spPr>
          <a:xfrm>
            <a:off x="7186314"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Plus 33"/>
          <p:cNvSpPr/>
          <p:nvPr/>
        </p:nvSpPr>
        <p:spPr>
          <a:xfrm>
            <a:off x="7825955" y="203317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414959" y="6123953"/>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Plus 35"/>
          <p:cNvSpPr/>
          <p:nvPr/>
        </p:nvSpPr>
        <p:spPr>
          <a:xfrm>
            <a:off x="161684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Plus 36"/>
          <p:cNvSpPr/>
          <p:nvPr/>
        </p:nvSpPr>
        <p:spPr>
          <a:xfrm>
            <a:off x="2703810"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lus 37"/>
          <p:cNvSpPr/>
          <p:nvPr/>
        </p:nvSpPr>
        <p:spPr>
          <a:xfrm>
            <a:off x="3785617"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lus 38"/>
          <p:cNvSpPr/>
          <p:nvPr/>
        </p:nvSpPr>
        <p:spPr>
          <a:xfrm>
            <a:off x="4866213" y="6112310"/>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lus 39"/>
          <p:cNvSpPr/>
          <p:nvPr/>
        </p:nvSpPr>
        <p:spPr>
          <a:xfrm>
            <a:off x="5910974" y="610839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Plus 40"/>
          <p:cNvSpPr/>
          <p:nvPr/>
        </p:nvSpPr>
        <p:spPr>
          <a:xfrm>
            <a:off x="7038557"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lus 41"/>
          <p:cNvSpPr/>
          <p:nvPr/>
        </p:nvSpPr>
        <p:spPr>
          <a:xfrm>
            <a:off x="8130765" y="6104474"/>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7772"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20813"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280248"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360844"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391145"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478517" y="626059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606100" y="6268940"/>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Plus 52"/>
          <p:cNvSpPr/>
          <p:nvPr/>
        </p:nvSpPr>
        <p:spPr>
          <a:xfrm>
            <a:off x="5918103" y="15348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4360844" y="3101850"/>
            <a:ext cx="4160158" cy="1601845"/>
          </a:xfrm>
          <a:prstGeom prst="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ORDER IS RESTORED THROUGH ELECTRICAL DISCHARGE/LIGHTNING</a:t>
            </a:r>
          </a:p>
        </p:txBody>
      </p:sp>
    </p:spTree>
    <p:extLst>
      <p:ext uri="{BB962C8B-B14F-4D97-AF65-F5344CB8AC3E}">
        <p14:creationId xmlns:p14="http://schemas.microsoft.com/office/powerpoint/2010/main" val="338146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04552"/>
            <a:ext cx="9144000" cy="2453448"/>
          </a:xfrm>
          <a:prstGeom prst="rect">
            <a:avLst/>
          </a:prstGeom>
        </p:spPr>
      </p:pic>
      <p:pic>
        <p:nvPicPr>
          <p:cNvPr id="4" name="TRIM_20151017_21540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249" y="1290262"/>
            <a:ext cx="8088421" cy="4549737"/>
          </a:xfrm>
          <a:prstGeom prst="rect">
            <a:avLst/>
          </a:prstGeom>
        </p:spPr>
      </p:pic>
    </p:spTree>
    <p:extLst>
      <p:ext uri="{BB962C8B-B14F-4D97-AF65-F5344CB8AC3E}">
        <p14:creationId xmlns:p14="http://schemas.microsoft.com/office/powerpoint/2010/main" val="34256294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021" y="1446751"/>
            <a:ext cx="5761222" cy="2973876"/>
          </a:xfrm>
          <a:prstGeom prst="rect">
            <a:avLst/>
          </a:prstGeom>
          <a:solidFill>
            <a:schemeClr val="accent1">
              <a:lumMod val="20000"/>
              <a:lumOff val="8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rPr>
              <a:t>Using static electricity -explain to this man that fishing in a thunderstorm is a bad idea…</a:t>
            </a:r>
          </a:p>
        </p:txBody>
      </p:sp>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530" y="-76788"/>
            <a:ext cx="3704891" cy="2404079"/>
          </a:xfrm>
          <a:prstGeom prst="rect">
            <a:avLst/>
          </a:prstGeom>
        </p:spPr>
      </p:pic>
      <p:pic>
        <p:nvPicPr>
          <p:cNvPr id="8" name="Picture 7"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761733">
            <a:off x="2180735" y="-1531761"/>
            <a:ext cx="4053312" cy="9254786"/>
          </a:xfrm>
          <a:prstGeom prst="rect">
            <a:avLst/>
          </a:prstGeom>
        </p:spPr>
      </p:pic>
      <p:pic>
        <p:nvPicPr>
          <p:cNvPr id="3" name="Picture 2" descr="ole.fisherma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755914">
            <a:off x="567010" y="3989613"/>
            <a:ext cx="2381251" cy="2598123"/>
          </a:xfrm>
          <a:prstGeom prst="rect">
            <a:avLst/>
          </a:prstGeom>
        </p:spPr>
      </p:pic>
      <p:sp>
        <p:nvSpPr>
          <p:cNvPr id="10" name="Rectangle 9"/>
          <p:cNvSpPr/>
          <p:nvPr/>
        </p:nvSpPr>
        <p:spPr>
          <a:xfrm>
            <a:off x="3073922" y="5497653"/>
            <a:ext cx="5580352" cy="900200"/>
          </a:xfrm>
          <a:prstGeom prst="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Is your answer the same, different or more detailed now?</a:t>
            </a:r>
            <a:r>
              <a:rPr lang="en-US" dirty="0"/>
              <a:t>.</a:t>
            </a:r>
          </a:p>
        </p:txBody>
      </p:sp>
    </p:spTree>
    <p:extLst>
      <p:ext uri="{BB962C8B-B14F-4D97-AF65-F5344CB8AC3E}">
        <p14:creationId xmlns:p14="http://schemas.microsoft.com/office/powerpoint/2010/main" val="139466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t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0" y="2475552"/>
            <a:ext cx="2434193" cy="2329958"/>
          </a:xfrm>
          <a:prstGeom prst="rect">
            <a:avLst/>
          </a:prstGeom>
        </p:spPr>
      </p:pic>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04552"/>
            <a:ext cx="9144000" cy="2453448"/>
          </a:xfrm>
          <a:prstGeom prst="rect">
            <a:avLst/>
          </a:prstGeom>
        </p:spPr>
      </p:pic>
      <p:pic>
        <p:nvPicPr>
          <p:cNvPr id="6" name="Picture 5" descr="cloud_PNG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530" y="-76788"/>
            <a:ext cx="3704891" cy="2404079"/>
          </a:xfrm>
          <a:prstGeom prst="rect">
            <a:avLst/>
          </a:prstGeom>
        </p:spPr>
      </p:pic>
      <p:pic>
        <p:nvPicPr>
          <p:cNvPr id="7" name="Picture 6" descr="cloud_PNG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82912"/>
            <a:ext cx="3704891" cy="2404079"/>
          </a:xfrm>
          <a:prstGeom prst="rect">
            <a:avLst/>
          </a:prstGeom>
        </p:spPr>
      </p:pic>
      <p:pic>
        <p:nvPicPr>
          <p:cNvPr id="8" name="Picture 7"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792" y="782912"/>
            <a:ext cx="4950321" cy="5297026"/>
          </a:xfrm>
          <a:prstGeom prst="rect">
            <a:avLst/>
          </a:prstGeom>
        </p:spPr>
      </p:pic>
      <p:pic>
        <p:nvPicPr>
          <p:cNvPr id="9" name="Picture 8"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47123">
            <a:off x="2109747" y="1122004"/>
            <a:ext cx="3859656" cy="4129974"/>
          </a:xfrm>
          <a:prstGeom prst="rect">
            <a:avLst/>
          </a:prstGeom>
        </p:spPr>
      </p:pic>
      <p:sp>
        <p:nvSpPr>
          <p:cNvPr id="12" name="Rectangle 11"/>
          <p:cNvSpPr/>
          <p:nvPr/>
        </p:nvSpPr>
        <p:spPr>
          <a:xfrm>
            <a:off x="3585252" y="2327291"/>
            <a:ext cx="5144756" cy="2318386"/>
          </a:xfrm>
          <a:prstGeom prst="rect">
            <a:avLst/>
          </a:prstGeom>
          <a:solidFill>
            <a:schemeClr val="accent1">
              <a:lumMod val="20000"/>
              <a:lumOff val="80000"/>
            </a:schemeClr>
          </a:solidFill>
          <a:ln w="19050" cmpd="sng">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FF"/>
                </a:solidFill>
              </a:rPr>
              <a:t>What has the atom got to do with Static Electricity?</a:t>
            </a:r>
          </a:p>
          <a:p>
            <a:pPr algn="ctr"/>
            <a:r>
              <a:rPr lang="en-US" sz="2800" b="1" dirty="0">
                <a:solidFill>
                  <a:srgbClr val="0000FF"/>
                </a:solidFill>
              </a:rPr>
              <a:t>Goal: </a:t>
            </a:r>
            <a:r>
              <a:rPr lang="en-US" sz="2800" dirty="0">
                <a:solidFill>
                  <a:srgbClr val="0000FF"/>
                </a:solidFill>
              </a:rPr>
              <a:t>Explain the parts of an atom and how they are involved in electrostatics</a:t>
            </a:r>
            <a:r>
              <a:rPr lang="en-US" dirty="0">
                <a:solidFill>
                  <a:srgbClr val="0000FF"/>
                </a:solidFill>
              </a:rPr>
              <a:t>.</a:t>
            </a:r>
          </a:p>
        </p:txBody>
      </p:sp>
    </p:spTree>
    <p:extLst>
      <p:ext uri="{BB962C8B-B14F-4D97-AF65-F5344CB8AC3E}">
        <p14:creationId xmlns:p14="http://schemas.microsoft.com/office/powerpoint/2010/main" val="4294052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8302"/>
            <a:ext cx="9144000" cy="1649698"/>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185" y="0"/>
            <a:ext cx="2174496" cy="1411016"/>
          </a:xfrm>
          <a:prstGeom prst="rect">
            <a:avLst/>
          </a:prstGeom>
        </p:spPr>
      </p:pic>
      <p:pic>
        <p:nvPicPr>
          <p:cNvPr id="8" name="Picture 7"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908" y="651905"/>
            <a:ext cx="3507026" cy="3752647"/>
          </a:xfrm>
          <a:prstGeom prst="rect">
            <a:avLst/>
          </a:prstGeom>
        </p:spPr>
      </p:pic>
      <p:sp>
        <p:nvSpPr>
          <p:cNvPr id="3" name="Rounded Rectangle 2"/>
          <p:cNvSpPr/>
          <p:nvPr/>
        </p:nvSpPr>
        <p:spPr>
          <a:xfrm>
            <a:off x="466244" y="1411016"/>
            <a:ext cx="6012933" cy="3540086"/>
          </a:xfrm>
          <a:prstGeom prst="round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i="1" dirty="0">
                <a:solidFill>
                  <a:srgbClr val="008000"/>
                </a:solidFill>
                <a:latin typeface="Avenir Black Oblique"/>
                <a:cs typeface="Avenir Black Oblique"/>
              </a:rPr>
              <a:t>Paired Comprehension Tasks</a:t>
            </a:r>
          </a:p>
          <a:p>
            <a:pPr algn="ctr"/>
            <a:r>
              <a:rPr lang="en-US" sz="2800" dirty="0">
                <a:solidFill>
                  <a:schemeClr val="tx1"/>
                </a:solidFill>
                <a:latin typeface="Avenir Black Oblique"/>
                <a:cs typeface="Avenir Black Oblique"/>
              </a:rPr>
              <a:t>In pairs you have some information taken from various sources about static electricity. Can you use this information to label and explain the various diagrams on your sheet?</a:t>
            </a:r>
          </a:p>
        </p:txBody>
      </p:sp>
    </p:spTree>
    <p:extLst>
      <p:ext uri="{BB962C8B-B14F-4D97-AF65-F5344CB8AC3E}">
        <p14:creationId xmlns:p14="http://schemas.microsoft.com/office/powerpoint/2010/main" val="193489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96" y="-24597"/>
            <a:ext cx="7772400" cy="939902"/>
          </a:xfrm>
        </p:spPr>
        <p:txBody>
          <a:bodyPr>
            <a:normAutofit/>
          </a:bodyPr>
          <a:lstStyle/>
          <a:p>
            <a:pPr algn="l"/>
            <a:r>
              <a:rPr lang="en-US" sz="28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7002"/>
            <a:ext cx="9144000" cy="1070997"/>
          </a:xfrm>
          <a:prstGeom prst="rect">
            <a:avLst/>
          </a:prstGeom>
        </p:spPr>
      </p:pic>
      <p:sp>
        <p:nvSpPr>
          <p:cNvPr id="4" name="TextBox 3"/>
          <p:cNvSpPr txBox="1"/>
          <p:nvPr/>
        </p:nvSpPr>
        <p:spPr>
          <a:xfrm>
            <a:off x="3376246" y="285626"/>
            <a:ext cx="5321607" cy="276999"/>
          </a:xfrm>
          <a:prstGeom prst="rect">
            <a:avLst/>
          </a:prstGeom>
          <a:noFill/>
        </p:spPr>
        <p:txBody>
          <a:bodyPr wrap="square" rtlCol="0">
            <a:spAutoFit/>
          </a:bodyPr>
          <a:lstStyle/>
          <a:p>
            <a:r>
              <a:rPr lang="en-US" sz="1200" dirty="0"/>
              <a:t>Use the information and explanation sheet to help you explain these images.</a:t>
            </a:r>
          </a:p>
        </p:txBody>
      </p:sp>
      <p:pic>
        <p:nvPicPr>
          <p:cNvPr id="9" name="Picture 8"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189" y="2327291"/>
            <a:ext cx="1800664" cy="1168439"/>
          </a:xfrm>
          <a:prstGeom prst="rect">
            <a:avLst/>
          </a:prstGeom>
        </p:spPr>
      </p:pic>
      <p:pic>
        <p:nvPicPr>
          <p:cNvPr id="10" name="Picture 9" descr="light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059" y="2797051"/>
            <a:ext cx="3203219" cy="3427562"/>
          </a:xfrm>
          <a:prstGeom prst="rect">
            <a:avLst/>
          </a:prstGeom>
        </p:spPr>
      </p:pic>
      <p:pic>
        <p:nvPicPr>
          <p:cNvPr id="7" name="Picture 6"/>
          <p:cNvPicPr>
            <a:picLocks noChangeAspect="1"/>
          </p:cNvPicPr>
          <p:nvPr/>
        </p:nvPicPr>
        <p:blipFill>
          <a:blip r:embed="rId5"/>
          <a:stretch>
            <a:fillRect/>
          </a:stretch>
        </p:blipFill>
        <p:spPr>
          <a:xfrm>
            <a:off x="482209" y="1055404"/>
            <a:ext cx="2661730" cy="2543773"/>
          </a:xfrm>
          <a:prstGeom prst="rect">
            <a:avLst/>
          </a:prstGeom>
        </p:spPr>
      </p:pic>
      <p:pic>
        <p:nvPicPr>
          <p:cNvPr id="11" name="Picture 10"/>
          <p:cNvPicPr>
            <a:picLocks noChangeAspect="1"/>
          </p:cNvPicPr>
          <p:nvPr/>
        </p:nvPicPr>
        <p:blipFill rotWithShape="1">
          <a:blip r:embed="rId6"/>
          <a:srcRect t="5756"/>
          <a:stretch/>
        </p:blipFill>
        <p:spPr>
          <a:xfrm>
            <a:off x="3692295" y="3495730"/>
            <a:ext cx="1677544" cy="2291272"/>
          </a:xfrm>
          <a:prstGeom prst="rect">
            <a:avLst/>
          </a:prstGeom>
        </p:spPr>
      </p:pic>
    </p:spTree>
    <p:extLst>
      <p:ext uri="{BB962C8B-B14F-4D97-AF65-F5344CB8AC3E}">
        <p14:creationId xmlns:p14="http://schemas.microsoft.com/office/powerpoint/2010/main" val="269033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96" y="-24597"/>
            <a:ext cx="7772400" cy="939902"/>
          </a:xfrm>
        </p:spPr>
        <p:txBody>
          <a:bodyPr>
            <a:normAutofit/>
          </a:bodyPr>
          <a:lstStyle/>
          <a:p>
            <a:pPr algn="l"/>
            <a:r>
              <a:rPr lang="en-US" sz="28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7002"/>
            <a:ext cx="9144000" cy="1070997"/>
          </a:xfrm>
          <a:prstGeom prst="rect">
            <a:avLst/>
          </a:prstGeom>
        </p:spPr>
      </p:pic>
      <p:sp>
        <p:nvSpPr>
          <p:cNvPr id="4" name="TextBox 3"/>
          <p:cNvSpPr txBox="1"/>
          <p:nvPr/>
        </p:nvSpPr>
        <p:spPr>
          <a:xfrm>
            <a:off x="3376246" y="285626"/>
            <a:ext cx="5321607" cy="276999"/>
          </a:xfrm>
          <a:prstGeom prst="rect">
            <a:avLst/>
          </a:prstGeom>
          <a:noFill/>
        </p:spPr>
        <p:txBody>
          <a:bodyPr wrap="square" rtlCol="0">
            <a:spAutoFit/>
          </a:bodyPr>
          <a:lstStyle/>
          <a:p>
            <a:r>
              <a:rPr lang="en-US" sz="1200" dirty="0"/>
              <a:t>Use the information and explanation sheet to help you explain these images.</a:t>
            </a:r>
          </a:p>
        </p:txBody>
      </p:sp>
      <p:pic>
        <p:nvPicPr>
          <p:cNvPr id="3" name="Picture 2"/>
          <p:cNvPicPr>
            <a:picLocks noChangeAspect="1"/>
          </p:cNvPicPr>
          <p:nvPr/>
        </p:nvPicPr>
        <p:blipFill>
          <a:blip r:embed="rId3"/>
          <a:stretch>
            <a:fillRect/>
          </a:stretch>
        </p:blipFill>
        <p:spPr>
          <a:xfrm>
            <a:off x="614485" y="959416"/>
            <a:ext cx="1990048" cy="2413793"/>
          </a:xfrm>
          <a:prstGeom prst="rect">
            <a:avLst/>
          </a:prstGeom>
        </p:spPr>
      </p:pic>
      <p:sp>
        <p:nvSpPr>
          <p:cNvPr id="6" name="Rounded Rectangular Callout 5"/>
          <p:cNvSpPr/>
          <p:nvPr/>
        </p:nvSpPr>
        <p:spPr>
          <a:xfrm>
            <a:off x="614485" y="717019"/>
            <a:ext cx="964641" cy="484793"/>
          </a:xfrm>
          <a:prstGeom prst="wedgeRoundRectCallout">
            <a:avLst>
              <a:gd name="adj1" fmla="val 72500"/>
              <a:gd name="adj2" fmla="val 72448"/>
              <a:gd name="adj3" fmla="val 16667"/>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Ouch!</a:t>
            </a:r>
          </a:p>
        </p:txBody>
      </p:sp>
      <p:pic>
        <p:nvPicPr>
          <p:cNvPr id="8" name="Picture 7"/>
          <p:cNvPicPr>
            <a:picLocks noChangeAspect="1"/>
          </p:cNvPicPr>
          <p:nvPr/>
        </p:nvPicPr>
        <p:blipFill>
          <a:blip r:embed="rId4"/>
          <a:stretch>
            <a:fillRect/>
          </a:stretch>
        </p:blipFill>
        <p:spPr>
          <a:xfrm>
            <a:off x="5435600" y="2759452"/>
            <a:ext cx="3708400" cy="2197100"/>
          </a:xfrm>
          <a:prstGeom prst="rect">
            <a:avLst/>
          </a:prstGeom>
        </p:spPr>
      </p:pic>
      <p:pic>
        <p:nvPicPr>
          <p:cNvPr id="12" name="Picture 11"/>
          <p:cNvPicPr>
            <a:picLocks noChangeAspect="1"/>
          </p:cNvPicPr>
          <p:nvPr/>
        </p:nvPicPr>
        <p:blipFill>
          <a:blip r:embed="rId5"/>
          <a:stretch>
            <a:fillRect/>
          </a:stretch>
        </p:blipFill>
        <p:spPr>
          <a:xfrm>
            <a:off x="7489594" y="1776334"/>
            <a:ext cx="1093101" cy="1093101"/>
          </a:xfrm>
          <a:prstGeom prst="rect">
            <a:avLst/>
          </a:prstGeom>
        </p:spPr>
      </p:pic>
      <p:pic>
        <p:nvPicPr>
          <p:cNvPr id="13" name="Picture 12"/>
          <p:cNvPicPr>
            <a:picLocks noChangeAspect="1"/>
          </p:cNvPicPr>
          <p:nvPr/>
        </p:nvPicPr>
        <p:blipFill>
          <a:blip r:embed="rId6"/>
          <a:stretch>
            <a:fillRect/>
          </a:stretch>
        </p:blipFill>
        <p:spPr>
          <a:xfrm>
            <a:off x="466244" y="3594350"/>
            <a:ext cx="2910002" cy="1774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0804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96" y="-24597"/>
            <a:ext cx="7772400" cy="939902"/>
          </a:xfrm>
        </p:spPr>
        <p:txBody>
          <a:bodyPr>
            <a:normAutofit/>
          </a:bodyPr>
          <a:lstStyle/>
          <a:p>
            <a:pPr algn="l"/>
            <a:r>
              <a:rPr lang="en-US"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7002"/>
            <a:ext cx="9144000" cy="1070997"/>
          </a:xfrm>
          <a:prstGeom prst="rect">
            <a:avLst/>
          </a:prstGeom>
        </p:spPr>
      </p:pic>
      <p:sp>
        <p:nvSpPr>
          <p:cNvPr id="10" name="Rectangle 9"/>
          <p:cNvSpPr/>
          <p:nvPr/>
        </p:nvSpPr>
        <p:spPr>
          <a:xfrm>
            <a:off x="4981601" y="181507"/>
            <a:ext cx="38816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Some Clever Applications</a:t>
            </a:r>
            <a:endParaRPr lang="en-US" dirty="0"/>
          </a:p>
        </p:txBody>
      </p:sp>
      <p:pic>
        <p:nvPicPr>
          <p:cNvPr id="7" name="Picture 6"/>
          <p:cNvPicPr>
            <a:picLocks noChangeAspect="1"/>
          </p:cNvPicPr>
          <p:nvPr/>
        </p:nvPicPr>
        <p:blipFill>
          <a:blip r:embed="rId3"/>
          <a:stretch>
            <a:fillRect/>
          </a:stretch>
        </p:blipFill>
        <p:spPr>
          <a:xfrm>
            <a:off x="963670" y="915305"/>
            <a:ext cx="7351488" cy="4766655"/>
          </a:xfrm>
          <a:prstGeom prst="rect">
            <a:avLst/>
          </a:prstGeom>
        </p:spPr>
      </p:pic>
      <p:sp>
        <p:nvSpPr>
          <p:cNvPr id="9" name="TextBox 8"/>
          <p:cNvSpPr txBox="1"/>
          <p:nvPr/>
        </p:nvSpPr>
        <p:spPr>
          <a:xfrm>
            <a:off x="144697" y="915305"/>
            <a:ext cx="3558356" cy="584776"/>
          </a:xfrm>
          <a:prstGeom prst="rect">
            <a:avLst/>
          </a:prstGeom>
          <a:noFill/>
        </p:spPr>
        <p:txBody>
          <a:bodyPr wrap="square" rtlCol="0">
            <a:spAutoFit/>
          </a:bodyPr>
          <a:lstStyle/>
          <a:p>
            <a:r>
              <a:rPr lang="en-US" sz="1600" dirty="0">
                <a:solidFill>
                  <a:srgbClr val="FF0000"/>
                </a:solidFill>
              </a:rPr>
              <a:t>Task 2: Can you create your own version of how a photocopier works?</a:t>
            </a:r>
          </a:p>
        </p:txBody>
      </p:sp>
    </p:spTree>
    <p:extLst>
      <p:ext uri="{BB962C8B-B14F-4D97-AF65-F5344CB8AC3E}">
        <p14:creationId xmlns:p14="http://schemas.microsoft.com/office/powerpoint/2010/main" val="336378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96" y="-24597"/>
            <a:ext cx="7772400" cy="939902"/>
          </a:xfrm>
        </p:spPr>
        <p:txBody>
          <a:bodyPr>
            <a:normAutofit/>
          </a:bodyPr>
          <a:lstStyle/>
          <a:p>
            <a:pPr algn="l"/>
            <a:r>
              <a:rPr lang="en-US"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7002"/>
            <a:ext cx="9144000" cy="1070997"/>
          </a:xfrm>
          <a:prstGeom prst="rect">
            <a:avLst/>
          </a:prstGeom>
        </p:spPr>
      </p:pic>
      <p:sp>
        <p:nvSpPr>
          <p:cNvPr id="10" name="Rectangle 9"/>
          <p:cNvSpPr/>
          <p:nvPr/>
        </p:nvSpPr>
        <p:spPr>
          <a:xfrm>
            <a:off x="4981601" y="181507"/>
            <a:ext cx="38816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Some Clever Applications</a:t>
            </a:r>
            <a:endParaRPr lang="en-US" dirty="0"/>
          </a:p>
        </p:txBody>
      </p:sp>
      <p:sp>
        <p:nvSpPr>
          <p:cNvPr id="3" name="Rectangle 2"/>
          <p:cNvSpPr/>
          <p:nvPr/>
        </p:nvSpPr>
        <p:spPr>
          <a:xfrm>
            <a:off x="144696" y="929803"/>
            <a:ext cx="8718567" cy="1754327"/>
          </a:xfrm>
          <a:prstGeom prst="rect">
            <a:avLst/>
          </a:prstGeom>
        </p:spPr>
        <p:txBody>
          <a:bodyPr wrap="square">
            <a:spAutoFit/>
          </a:bodyPr>
          <a:lstStyle/>
          <a:p>
            <a:r>
              <a:rPr lang="en-US" dirty="0"/>
              <a:t>The spray gun is </a:t>
            </a:r>
            <a:r>
              <a:rPr lang="en-US" dirty="0">
                <a:solidFill>
                  <a:srgbClr val="FF0000"/>
                </a:solidFill>
              </a:rPr>
              <a:t>charged positively</a:t>
            </a:r>
            <a:r>
              <a:rPr lang="en-US" dirty="0"/>
              <a:t>, which causes every paint particle to become positively charged. Like charges repel and the </a:t>
            </a:r>
            <a:r>
              <a:rPr lang="en-US" dirty="0">
                <a:solidFill>
                  <a:srgbClr val="FF0000"/>
                </a:solidFill>
              </a:rPr>
              <a:t>paint particles spread out</a:t>
            </a:r>
            <a:r>
              <a:rPr lang="en-US" dirty="0"/>
              <a:t>. The object to be painted is given a </a:t>
            </a:r>
            <a:r>
              <a:rPr lang="en-US" dirty="0">
                <a:solidFill>
                  <a:srgbClr val="FF0000"/>
                </a:solidFill>
              </a:rPr>
              <a:t>negative charge </a:t>
            </a:r>
            <a:r>
              <a:rPr lang="en-US" dirty="0"/>
              <a:t>and so attracts the paint particles. The advantages of using this system are that less paint is wasted, the object receives an even coat and the paint covers awkward ‘shadow’ surfaces that the operator cannot see. </a:t>
            </a:r>
            <a:r>
              <a:rPr lang="en-US" b="1" dirty="0">
                <a:solidFill>
                  <a:srgbClr val="008000"/>
                </a:solidFill>
              </a:rPr>
              <a:t>OR VICE VERSA.</a:t>
            </a:r>
          </a:p>
          <a:p>
            <a:endParaRPr lang="en-US" dirty="0"/>
          </a:p>
        </p:txBody>
      </p:sp>
      <p:pic>
        <p:nvPicPr>
          <p:cNvPr id="4" name="Picture 3"/>
          <p:cNvPicPr>
            <a:picLocks noChangeAspect="1"/>
          </p:cNvPicPr>
          <p:nvPr/>
        </p:nvPicPr>
        <p:blipFill>
          <a:blip r:embed="rId3"/>
          <a:stretch>
            <a:fillRect/>
          </a:stretch>
        </p:blipFill>
        <p:spPr>
          <a:xfrm>
            <a:off x="241300" y="2499895"/>
            <a:ext cx="4538145" cy="3027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304907" y="3515127"/>
            <a:ext cx="3558356" cy="830997"/>
          </a:xfrm>
          <a:prstGeom prst="rect">
            <a:avLst/>
          </a:prstGeom>
          <a:noFill/>
        </p:spPr>
        <p:txBody>
          <a:bodyPr wrap="square" rtlCol="0">
            <a:spAutoFit/>
          </a:bodyPr>
          <a:lstStyle/>
          <a:p>
            <a:r>
              <a:rPr lang="en-US" sz="1600" dirty="0">
                <a:solidFill>
                  <a:srgbClr val="FF0000"/>
                </a:solidFill>
              </a:rPr>
              <a:t>Task 3: Can you draw and label a diagram to explain how an electrostatic paint gun works?</a:t>
            </a:r>
          </a:p>
        </p:txBody>
      </p:sp>
    </p:spTree>
    <p:extLst>
      <p:ext uri="{BB962C8B-B14F-4D97-AF65-F5344CB8AC3E}">
        <p14:creationId xmlns:p14="http://schemas.microsoft.com/office/powerpoint/2010/main" val="2417450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96" y="-24597"/>
            <a:ext cx="7772400" cy="939902"/>
          </a:xfrm>
        </p:spPr>
        <p:txBody>
          <a:bodyPr>
            <a:normAutofit/>
          </a:bodyPr>
          <a:lstStyle/>
          <a:p>
            <a:pPr algn="l"/>
            <a:r>
              <a:rPr lang="en-US"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7002"/>
            <a:ext cx="9144000" cy="1070997"/>
          </a:xfrm>
          <a:prstGeom prst="rect">
            <a:avLst/>
          </a:prstGeom>
        </p:spPr>
      </p:pic>
      <p:sp>
        <p:nvSpPr>
          <p:cNvPr id="10" name="Rectangle 9"/>
          <p:cNvSpPr/>
          <p:nvPr/>
        </p:nvSpPr>
        <p:spPr>
          <a:xfrm>
            <a:off x="6274063" y="181507"/>
            <a:ext cx="2584925"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Exam Questions</a:t>
            </a:r>
            <a:endParaRPr lang="en-US" dirty="0"/>
          </a:p>
        </p:txBody>
      </p:sp>
      <p:sp>
        <p:nvSpPr>
          <p:cNvPr id="7" name="TextBox 6"/>
          <p:cNvSpPr txBox="1"/>
          <p:nvPr/>
        </p:nvSpPr>
        <p:spPr>
          <a:xfrm>
            <a:off x="828843" y="1175653"/>
            <a:ext cx="7472947" cy="1200328"/>
          </a:xfrm>
          <a:prstGeom prst="rect">
            <a:avLst/>
          </a:prstGeom>
          <a:noFill/>
        </p:spPr>
        <p:txBody>
          <a:bodyPr wrap="square" rtlCol="0">
            <a:spAutoFit/>
          </a:bodyPr>
          <a:lstStyle/>
          <a:p>
            <a:pPr algn="ctr"/>
            <a:r>
              <a:rPr lang="en-US" sz="2400" dirty="0">
                <a:solidFill>
                  <a:srgbClr val="3366FF"/>
                </a:solidFill>
              </a:rPr>
              <a:t>Work with a partner or in small groups to complete the past paper exam questions on static electricity. The mark scheme is attached to the questions to help you.</a:t>
            </a:r>
          </a:p>
        </p:txBody>
      </p:sp>
      <p:pic>
        <p:nvPicPr>
          <p:cNvPr id="6" name="Picture 5"/>
          <p:cNvPicPr>
            <a:picLocks noChangeAspect="1"/>
          </p:cNvPicPr>
          <p:nvPr/>
        </p:nvPicPr>
        <p:blipFill>
          <a:blip r:embed="rId3"/>
          <a:stretch>
            <a:fillRect/>
          </a:stretch>
        </p:blipFill>
        <p:spPr>
          <a:xfrm>
            <a:off x="2943726" y="2694005"/>
            <a:ext cx="3112168" cy="3092997"/>
          </a:xfrm>
          <a:prstGeom prst="rect">
            <a:avLst/>
          </a:prstGeom>
        </p:spPr>
      </p:pic>
    </p:spTree>
    <p:extLst>
      <p:ext uri="{BB962C8B-B14F-4D97-AF65-F5344CB8AC3E}">
        <p14:creationId xmlns:p14="http://schemas.microsoft.com/office/powerpoint/2010/main" val="1421607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t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807" y="3500"/>
            <a:ext cx="2434193" cy="2329958"/>
          </a:xfrm>
          <a:prstGeom prst="rect">
            <a:avLst/>
          </a:prstGeom>
        </p:spPr>
      </p:pic>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0452"/>
            <a:ext cx="9144000" cy="1617548"/>
          </a:xfrm>
          <a:prstGeom prst="rect">
            <a:avLst/>
          </a:prstGeom>
        </p:spPr>
      </p:pic>
      <p:sp>
        <p:nvSpPr>
          <p:cNvPr id="3" name="TextBox 2"/>
          <p:cNvSpPr txBox="1"/>
          <p:nvPr/>
        </p:nvSpPr>
        <p:spPr>
          <a:xfrm>
            <a:off x="463825" y="1756421"/>
            <a:ext cx="7977809" cy="3662541"/>
          </a:xfrm>
          <a:prstGeom prst="rect">
            <a:avLst/>
          </a:prstGeom>
          <a:noFill/>
        </p:spPr>
        <p:txBody>
          <a:bodyPr wrap="square" rtlCol="0">
            <a:spAutoFit/>
          </a:bodyPr>
          <a:lstStyle/>
          <a:p>
            <a:r>
              <a:rPr lang="en-US" sz="2800" dirty="0"/>
              <a:t>The atom is made from neutrons, protons and electrons.</a:t>
            </a:r>
          </a:p>
          <a:p>
            <a:r>
              <a:rPr lang="en-US" sz="2800" dirty="0"/>
              <a:t>Protons and Neutrons are found in the nucleus of the atom.</a:t>
            </a:r>
          </a:p>
          <a:p>
            <a:endParaRPr lang="en-US" sz="2400" dirty="0"/>
          </a:p>
          <a:p>
            <a:r>
              <a:rPr lang="en-US" sz="3200" dirty="0">
                <a:solidFill>
                  <a:srgbClr val="FF0000"/>
                </a:solidFill>
                <a:latin typeface="Avenir Black Oblique"/>
                <a:cs typeface="Avenir Black Oblique"/>
              </a:rPr>
              <a:t>Protons are positively charged +</a:t>
            </a:r>
          </a:p>
          <a:p>
            <a:r>
              <a:rPr lang="en-US" sz="3200" dirty="0">
                <a:solidFill>
                  <a:srgbClr val="0000FF"/>
                </a:solidFill>
                <a:latin typeface="Avenir Black Oblique"/>
                <a:cs typeface="Avenir Black Oblique"/>
              </a:rPr>
              <a:t>Electrons are negatively charged -</a:t>
            </a:r>
          </a:p>
          <a:p>
            <a:r>
              <a:rPr lang="en-US" sz="3200" dirty="0">
                <a:solidFill>
                  <a:srgbClr val="008000"/>
                </a:solidFill>
                <a:latin typeface="Avenir Black Oblique"/>
                <a:cs typeface="Avenir Black Oblique"/>
              </a:rPr>
              <a:t>Neutrons are neutrally charged +/- </a:t>
            </a:r>
          </a:p>
        </p:txBody>
      </p:sp>
    </p:spTree>
    <p:extLst>
      <p:ext uri="{BB962C8B-B14F-4D97-AF65-F5344CB8AC3E}">
        <p14:creationId xmlns:p14="http://schemas.microsoft.com/office/powerpoint/2010/main" val="572986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t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27" y="1751247"/>
            <a:ext cx="3625693" cy="3288663"/>
          </a:xfrm>
          <a:prstGeom prst="rect">
            <a:avLst/>
          </a:prstGeom>
        </p:spPr>
      </p:pic>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0452"/>
            <a:ext cx="9144000" cy="1617548"/>
          </a:xfrm>
          <a:prstGeom prst="rect">
            <a:avLst/>
          </a:prstGeom>
        </p:spPr>
      </p:pic>
      <p:sp>
        <p:nvSpPr>
          <p:cNvPr id="3" name="TextBox 2"/>
          <p:cNvSpPr txBox="1"/>
          <p:nvPr/>
        </p:nvSpPr>
        <p:spPr>
          <a:xfrm>
            <a:off x="3883468" y="1374586"/>
            <a:ext cx="4863681" cy="1200328"/>
          </a:xfrm>
          <a:prstGeom prst="rect">
            <a:avLst/>
          </a:prstGeom>
          <a:noFill/>
        </p:spPr>
        <p:txBody>
          <a:bodyPr wrap="none" rtlCol="0">
            <a:spAutoFit/>
          </a:bodyPr>
          <a:lstStyle/>
          <a:p>
            <a:r>
              <a:rPr lang="en-US" sz="2400" dirty="0">
                <a:solidFill>
                  <a:srgbClr val="FF0000"/>
                </a:solidFill>
                <a:latin typeface="Avenir Black Oblique"/>
                <a:cs typeface="Avenir Black Oblique"/>
              </a:rPr>
              <a:t>Protons are positively charged +</a:t>
            </a:r>
          </a:p>
          <a:p>
            <a:r>
              <a:rPr lang="en-US" sz="2400" dirty="0">
                <a:solidFill>
                  <a:srgbClr val="0000FF"/>
                </a:solidFill>
                <a:latin typeface="Avenir Black Oblique"/>
                <a:cs typeface="Avenir Black Oblique"/>
              </a:rPr>
              <a:t>Electrons are negatively charged -</a:t>
            </a:r>
          </a:p>
          <a:p>
            <a:r>
              <a:rPr lang="en-US" sz="2400" dirty="0">
                <a:solidFill>
                  <a:srgbClr val="008000"/>
                </a:solidFill>
                <a:latin typeface="Avenir Black Oblique"/>
                <a:cs typeface="Avenir Black Oblique"/>
              </a:rPr>
              <a:t>Neutrons are neutrally charged +/- </a:t>
            </a:r>
          </a:p>
        </p:txBody>
      </p:sp>
      <p:sp>
        <p:nvSpPr>
          <p:cNvPr id="6" name="Left Arrow 5"/>
          <p:cNvSpPr/>
          <p:nvPr/>
        </p:nvSpPr>
        <p:spPr>
          <a:xfrm>
            <a:off x="3328737" y="2598978"/>
            <a:ext cx="1617579" cy="614947"/>
          </a:xfrm>
          <a:prstGeom prst="leftArrow">
            <a:avLst/>
          </a:prstGeom>
          <a:solidFill>
            <a:schemeClr val="accent3">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Electrons</a:t>
            </a:r>
          </a:p>
        </p:txBody>
      </p:sp>
      <p:sp>
        <p:nvSpPr>
          <p:cNvPr id="8" name="Left Arrow 7"/>
          <p:cNvSpPr/>
          <p:nvPr/>
        </p:nvSpPr>
        <p:spPr>
          <a:xfrm>
            <a:off x="2346157" y="3375366"/>
            <a:ext cx="1717843" cy="614947"/>
          </a:xfrm>
          <a:prstGeom prst="leftArrow">
            <a:avLst/>
          </a:prstGeom>
          <a:solidFill>
            <a:srgbClr val="D7E4BD"/>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Protons</a:t>
            </a:r>
          </a:p>
        </p:txBody>
      </p:sp>
      <p:pic>
        <p:nvPicPr>
          <p:cNvPr id="7" name="Picture 6"/>
          <p:cNvPicPr>
            <a:picLocks noChangeAspect="1"/>
          </p:cNvPicPr>
          <p:nvPr/>
        </p:nvPicPr>
        <p:blipFill>
          <a:blip r:embed="rId4"/>
          <a:stretch>
            <a:fillRect/>
          </a:stretch>
        </p:blipFill>
        <p:spPr>
          <a:xfrm>
            <a:off x="4752473" y="4419631"/>
            <a:ext cx="4157061" cy="820821"/>
          </a:xfrm>
          <a:prstGeom prst="rect">
            <a:avLst/>
          </a:prstGeom>
        </p:spPr>
      </p:pic>
      <p:sp>
        <p:nvSpPr>
          <p:cNvPr id="10" name="Plus 9"/>
          <p:cNvSpPr/>
          <p:nvPr/>
        </p:nvSpPr>
        <p:spPr>
          <a:xfrm>
            <a:off x="4752473" y="3705994"/>
            <a:ext cx="822960" cy="822960"/>
          </a:xfrm>
          <a:prstGeom prst="mathPlus">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Minus 11"/>
          <p:cNvSpPr/>
          <p:nvPr/>
        </p:nvSpPr>
        <p:spPr>
          <a:xfrm>
            <a:off x="8086574" y="3751446"/>
            <a:ext cx="822960" cy="822960"/>
          </a:xfrm>
          <a:prstGeom prst="mathMinus">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p:cNvSpPr txBox="1"/>
          <p:nvPr/>
        </p:nvSpPr>
        <p:spPr>
          <a:xfrm>
            <a:off x="5458517" y="3112169"/>
            <a:ext cx="3288632" cy="923330"/>
          </a:xfrm>
          <a:prstGeom prst="rect">
            <a:avLst/>
          </a:prstGeom>
          <a:noFill/>
        </p:spPr>
        <p:txBody>
          <a:bodyPr wrap="square" rtlCol="0">
            <a:spAutoFit/>
          </a:bodyPr>
          <a:lstStyle/>
          <a:p>
            <a:r>
              <a:rPr lang="en-US" dirty="0"/>
              <a:t>Because the number of protons are equal to the number of electrons – the atom is neutral.</a:t>
            </a:r>
          </a:p>
        </p:txBody>
      </p:sp>
    </p:spTree>
    <p:extLst>
      <p:ext uri="{BB962C8B-B14F-4D97-AF65-F5344CB8AC3E}">
        <p14:creationId xmlns:p14="http://schemas.microsoft.com/office/powerpoint/2010/main" val="276898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um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957" y="2414152"/>
            <a:ext cx="2558326" cy="2874524"/>
          </a:xfrm>
          <a:prstGeom prst="rect">
            <a:avLst/>
          </a:prstGeom>
        </p:spPr>
      </p:pic>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How do we make static electricity?</a:t>
            </a:r>
            <a:r>
              <a:rPr lang="en-US" dirty="0"/>
              <a:t>.</a:t>
            </a:r>
          </a:p>
        </p:txBody>
      </p:sp>
      <p:pic>
        <p:nvPicPr>
          <p:cNvPr id="7" name="Picture 6" descr="balloon_PNG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021" y="2314801"/>
            <a:ext cx="2681626" cy="4543199"/>
          </a:xfrm>
          <a:prstGeom prst="rect">
            <a:avLst/>
          </a:prstGeom>
        </p:spPr>
      </p:pic>
      <p:sp>
        <p:nvSpPr>
          <p:cNvPr id="11" name="Rectangle 10"/>
          <p:cNvSpPr/>
          <p:nvPr/>
        </p:nvSpPr>
        <p:spPr>
          <a:xfrm>
            <a:off x="5080447" y="1157402"/>
            <a:ext cx="3827226" cy="5401201"/>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Static electricity is made when electrons are transferred from one material to another. This creates two opposite charged materials. </a:t>
            </a:r>
          </a:p>
          <a:p>
            <a:pPr algn="ctr"/>
            <a:endParaRPr lang="en-US" sz="3200" dirty="0">
              <a:solidFill>
                <a:srgbClr val="000000"/>
              </a:solidFill>
            </a:endParaRPr>
          </a:p>
          <a:p>
            <a:pPr algn="ctr"/>
            <a:r>
              <a:rPr lang="en-US" sz="3200" dirty="0">
                <a:solidFill>
                  <a:srgbClr val="000000"/>
                </a:solidFill>
              </a:rPr>
              <a:t>What does this look like?</a:t>
            </a:r>
          </a:p>
        </p:txBody>
      </p:sp>
    </p:spTree>
    <p:extLst>
      <p:ext uri="{BB962C8B-B14F-4D97-AF65-F5344CB8AC3E}">
        <p14:creationId xmlns:p14="http://schemas.microsoft.com/office/powerpoint/2010/main" val="345038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um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105" y="2314801"/>
            <a:ext cx="2558326" cy="2874524"/>
          </a:xfrm>
          <a:prstGeom prst="rect">
            <a:avLst/>
          </a:prstGeom>
        </p:spPr>
      </p:pic>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How do we make static electricity?</a:t>
            </a:r>
            <a:r>
              <a:rPr lang="en-US" dirty="0"/>
              <a:t>.</a:t>
            </a:r>
          </a:p>
        </p:txBody>
      </p:sp>
      <p:pic>
        <p:nvPicPr>
          <p:cNvPr id="7" name="Picture 6" descr="balloon_PNG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55" y="2314800"/>
            <a:ext cx="2681626" cy="4543199"/>
          </a:xfrm>
          <a:prstGeom prst="rect">
            <a:avLst/>
          </a:prstGeom>
        </p:spPr>
      </p:pic>
      <p:sp>
        <p:nvSpPr>
          <p:cNvPr id="4" name="Rectangle 3"/>
          <p:cNvSpPr/>
          <p:nvPr/>
        </p:nvSpPr>
        <p:spPr>
          <a:xfrm>
            <a:off x="5966105" y="27327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847260" y="27327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015071" y="43962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042110" y="43962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35966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800949" y="3712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lus 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lus 24"/>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lus 25"/>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Plus 26"/>
          <p:cNvSpPr/>
          <p:nvPr/>
        </p:nvSpPr>
        <p:spPr>
          <a:xfrm>
            <a:off x="455489" y="33513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lus 27"/>
          <p:cNvSpPr/>
          <p:nvPr/>
        </p:nvSpPr>
        <p:spPr>
          <a:xfrm>
            <a:off x="5834733" y="223442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5578228" y="423545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Plus 29"/>
          <p:cNvSpPr/>
          <p:nvPr/>
        </p:nvSpPr>
        <p:spPr>
          <a:xfrm>
            <a:off x="5972460" y="34635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983582" y="23868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8096123"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Plus 32"/>
          <p:cNvSpPr/>
          <p:nvPr/>
        </p:nvSpPr>
        <p:spPr>
          <a:xfrm>
            <a:off x="8358589" y="41470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Left-Right Arrow 33"/>
          <p:cNvSpPr/>
          <p:nvPr/>
        </p:nvSpPr>
        <p:spPr>
          <a:xfrm>
            <a:off x="1769241" y="4122615"/>
            <a:ext cx="5224411" cy="2178788"/>
          </a:xfrm>
          <a:prstGeom prst="leftRigh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Both items contain neutral atoms (balanced amount of protons and electrons)</a:t>
            </a:r>
          </a:p>
        </p:txBody>
      </p:sp>
    </p:spTree>
    <p:extLst>
      <p:ext uri="{BB962C8B-B14F-4D97-AF65-F5344CB8AC3E}">
        <p14:creationId xmlns:p14="http://schemas.microsoft.com/office/powerpoint/2010/main" val="227456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How do we make static electricity?</a:t>
            </a:r>
            <a:r>
              <a:rPr lang="en-US" dirty="0"/>
              <a:t>.</a:t>
            </a:r>
          </a:p>
        </p:txBody>
      </p:sp>
      <p:pic>
        <p:nvPicPr>
          <p:cNvPr id="7" name="Picture 6" descr="balloon_PNG49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55" y="2314800"/>
            <a:ext cx="2681626" cy="4543199"/>
          </a:xfrm>
          <a:prstGeom prst="rect">
            <a:avLst/>
          </a:prstGeom>
        </p:spPr>
      </p:pic>
      <p:sp>
        <p:nvSpPr>
          <p:cNvPr id="12" name="Rectangle 11"/>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lus 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lus 24"/>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lus 25"/>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Plus 26"/>
          <p:cNvSpPr/>
          <p:nvPr/>
        </p:nvSpPr>
        <p:spPr>
          <a:xfrm>
            <a:off x="455489" y="33513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765407" y="2174557"/>
            <a:ext cx="3378593" cy="2979839"/>
            <a:chOff x="5234760" y="2198982"/>
            <a:chExt cx="3378593" cy="2979839"/>
          </a:xfrm>
        </p:grpSpPr>
        <p:grpSp>
          <p:nvGrpSpPr>
            <p:cNvPr id="3" name="Group 2"/>
            <p:cNvGrpSpPr/>
            <p:nvPr/>
          </p:nvGrpSpPr>
          <p:grpSpPr>
            <a:xfrm>
              <a:off x="5234760" y="2198982"/>
              <a:ext cx="3042827" cy="2979839"/>
              <a:chOff x="5425828" y="2234425"/>
              <a:chExt cx="3042827" cy="2979839"/>
            </a:xfrm>
          </p:grpSpPr>
          <p:pic>
            <p:nvPicPr>
              <p:cNvPr id="9" name="Picture 8" descr="jump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788" y="2339740"/>
                <a:ext cx="2558326" cy="2874524"/>
              </a:xfrm>
              <a:prstGeom prst="rect">
                <a:avLst/>
              </a:prstGeom>
            </p:spPr>
          </p:pic>
          <p:sp>
            <p:nvSpPr>
              <p:cNvPr id="4" name="Rectangle 3"/>
              <p:cNvSpPr/>
              <p:nvPr/>
            </p:nvSpPr>
            <p:spPr>
              <a:xfrm>
                <a:off x="5813705" y="27970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694860" y="27970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862671" y="44605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889710" y="44605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207265" y="37532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48549" y="37770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lus 27"/>
              <p:cNvSpPr/>
              <p:nvPr/>
            </p:nvSpPr>
            <p:spPr>
              <a:xfrm>
                <a:off x="5834733" y="223442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5425828" y="429975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Plus 29"/>
              <p:cNvSpPr/>
              <p:nvPr/>
            </p:nvSpPr>
            <p:spPr>
              <a:xfrm>
                <a:off x="5820060" y="35278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831182" y="24511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7943723" y="35757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Plus 32"/>
            <p:cNvSpPr/>
            <p:nvPr/>
          </p:nvSpPr>
          <p:spPr>
            <a:xfrm>
              <a:off x="8088421" y="42113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Action Button: Help 34"/>
          <p:cNvSpPr/>
          <p:nvPr/>
        </p:nvSpPr>
        <p:spPr>
          <a:xfrm>
            <a:off x="2976658" y="2240895"/>
            <a:ext cx="3160709" cy="3047781"/>
          </a:xfrm>
          <a:prstGeom prst="actionButtonHelp">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995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7491E-6 -9.2692E-6 C -0.08988 -0.00486 -0.17786 -0.01989 -0.26705 -0.03285 C -0.29238 -0.02961 -0.31546 -0.01897 -0.33906 -0.00694 C -0.34635 -0.00347 -0.36335 0.00878 -0.37064 0.00924 C -0.39424 0.01063 -0.41767 0.01086 -0.44109 0.01179 C -0.44803 0.00208 -0.44786 -0.04765 -0.44977 -0.06569 C -0.45046 -0.11171 -0.45254 -0.24977 -0.4515 -0.20375 C -0.44699 0.03237 -0.46157 -0.05065 -0.4463 0.03283 C -0.44265 0.09435 -0.44231 0.1561 -0.44109 0.21785 C -0.43727 0.19333 -0.43259 0.16951 -0.42877 0.14523 C -0.42946 0.12395 -0.42929 0.10291 -0.43051 0.08186 C -0.43103 0.07469 -0.43363 0.06776 -0.43398 0.06082 C -0.43762 -0.00787 -0.43224 -0.07794 -0.44456 -0.14524 C -0.44526 -0.1242 -0.44508 -0.10315 -0.4463 -0.08187 C -0.44682 -0.07401 -0.44977 -0.06661 -0.44977 -0.05852 C -0.44977 -0.00324 -0.44768 0.05226 -0.4463 0.10776 C -0.4456 0.14084 -0.44612 0.17784 -0.44109 0.21068 C -0.43588 0.14546 -0.43814 0.08233 -0.43571 0.01641 C -0.43536 0.00624 -0.42912 -0.01388 -0.42686 -0.02336 C -0.42617 -0.03446 -0.42339 -0.04533 -0.42339 -0.0562 C -0.42339 -0.09483 -0.42651 -0.13622 -0.43571 -0.17322 C -0.43641 -0.1797 -0.43641 -0.21693 -0.44109 -0.18733 C -0.43953 -0.07841 -0.43051 0.03908 -0.4463 0.14754 C -0.44734 0.03445 -0.44751 -0.07355 -0.45324 -0.18502 C -0.45272 -0.08997 -0.45879 0.02127 -0.44803 0.12187 C -0.44647 0.15795 -0.44283 0.19588 -0.43745 0.23172 C -0.42183 0.14801 -0.43294 0.05966 -0.43745 -0.02568 C -0.43814 -0.06245 -0.43918 -0.17253 -0.43918 -0.13576 C -0.43918 -0.0414 -0.43849 0.05295 -0.43745 0.14754 C -0.43727 0.17183 -0.43606 0.17645 -0.43398 0.1968 C -0.43346 0.20282 -0.42825 0.21854 -0.43224 0.21554 C -0.43849 0.21091 -0.4404 0.16998 -0.44109 0.16165 C -0.43883 0.0407 -0.44109 -0.07817 -0.44109 -0.19913 C -0.44109 -0.23058 -0.44022 -0.13668 -0.43918 -0.10546 C -0.43866 -0.08789 -0.43797 -0.08488 -0.43571 -0.07031 C -0.43189 -0.01666 -0.43241 -0.02984 -0.43051 0.06082 C -0.42964 0.10915 -0.42877 0.25439 -0.42877 0.20605 C -0.42877 -0.05852 -0.41003 0.02196 -0.43224 -0.07031 C -0.4338 -0.09136 -0.43363 -0.1131 -0.43745 -0.13345 C -0.43883 -0.1494 -0.43623 -0.17623 -0.44456 -0.18733 C -0.43346 -0.12258 -0.43068 -0.05435 -0.41107 0.00693 C -0.40743 0.01826 -0.39233 0.00578 -0.38296 0.00462 C -0.36873 0.00277 -0.3552 -0.00463 -0.3408 -0.00694 C -0.31216 -0.00625 -0.28336 -0.0081 -0.25473 -0.00463 C -0.24952 -0.00417 -0.24588 0.00369 -0.24067 0.00462 C -0.23547 0.00531 -0.23026 0.00601 -0.22488 0.00693 C -0.14992 0.00601 -0.0531 0.07053 4.17491E-6 -9.2692E-6 Z " pathEditMode="relative" ptsTypes="fffffffffffffffffffffffffffffffffffffffffffffff">
                                      <p:cBhvr>
                                        <p:cTn id="6" dur="6000" fill="hold"/>
                                        <p:tgtEl>
                                          <p:spTgt spid="11"/>
                                        </p:tgtEl>
                                        <p:attrNameLst>
                                          <p:attrName>ppt_x</p:attrName>
                                          <p:attrName>ppt_y</p:attrName>
                                        </p:attrNameLst>
                                      </p:cBhvr>
                                    </p:animMotion>
                                  </p:childTnLst>
                                </p:cTn>
                              </p:par>
                            </p:childTnLst>
                          </p:cTn>
                        </p:par>
                        <p:par>
                          <p:cTn id="7" fill="hold">
                            <p:stCondLst>
                              <p:cond delay="6000"/>
                            </p:stCondLst>
                            <p:childTnLst>
                              <p:par>
                                <p:cTn id="8" presetID="9" presetClass="entr" presetSubtype="0"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How do we make static electricity?</a:t>
            </a:r>
            <a:r>
              <a:rPr lang="en-US" dirty="0"/>
              <a:t>.</a:t>
            </a:r>
          </a:p>
        </p:txBody>
      </p:sp>
      <p:pic>
        <p:nvPicPr>
          <p:cNvPr id="7" name="Picture 6" descr="balloon_PNG49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55" y="2314800"/>
            <a:ext cx="2681626" cy="4543199"/>
          </a:xfrm>
          <a:prstGeom prst="rect">
            <a:avLst/>
          </a:prstGeom>
        </p:spPr>
      </p:pic>
      <p:sp>
        <p:nvSpPr>
          <p:cNvPr id="12" name="Rectangle 11"/>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lus 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lus 24"/>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lus 25"/>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Plus 26"/>
          <p:cNvSpPr/>
          <p:nvPr/>
        </p:nvSpPr>
        <p:spPr>
          <a:xfrm>
            <a:off x="455489" y="33513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529080" y="2198982"/>
            <a:ext cx="3378593" cy="2979839"/>
            <a:chOff x="5234760" y="2198982"/>
            <a:chExt cx="3378593" cy="2979839"/>
          </a:xfrm>
        </p:grpSpPr>
        <p:grpSp>
          <p:nvGrpSpPr>
            <p:cNvPr id="3" name="Group 2"/>
            <p:cNvGrpSpPr/>
            <p:nvPr/>
          </p:nvGrpSpPr>
          <p:grpSpPr>
            <a:xfrm>
              <a:off x="5234760" y="2198982"/>
              <a:ext cx="3042827" cy="2979839"/>
              <a:chOff x="5425828" y="2234425"/>
              <a:chExt cx="3042827" cy="2979839"/>
            </a:xfrm>
          </p:grpSpPr>
          <p:pic>
            <p:nvPicPr>
              <p:cNvPr id="9" name="Picture 8" descr="jump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788" y="2339740"/>
                <a:ext cx="2558326" cy="2874524"/>
              </a:xfrm>
              <a:prstGeom prst="rect">
                <a:avLst/>
              </a:prstGeom>
            </p:spPr>
          </p:pic>
          <p:sp>
            <p:nvSpPr>
              <p:cNvPr id="28" name="Plus 27"/>
              <p:cNvSpPr/>
              <p:nvPr/>
            </p:nvSpPr>
            <p:spPr>
              <a:xfrm>
                <a:off x="5834733" y="223442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5425828" y="429975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Plus 29"/>
              <p:cNvSpPr/>
              <p:nvPr/>
            </p:nvSpPr>
            <p:spPr>
              <a:xfrm>
                <a:off x="5820060" y="35278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831182" y="24511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7943723" y="35757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Plus 32"/>
            <p:cNvSpPr/>
            <p:nvPr/>
          </p:nvSpPr>
          <p:spPr>
            <a:xfrm>
              <a:off x="8088421" y="42113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Rectangle 35"/>
          <p:cNvSpPr/>
          <p:nvPr/>
        </p:nvSpPr>
        <p:spPr>
          <a:xfrm>
            <a:off x="3086181" y="290153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483955" y="337955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134522" y="3439739"/>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7425" y="274078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320088" y="2254933"/>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475580" y="3994327"/>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3922876" y="5465502"/>
            <a:ext cx="4871441" cy="835901"/>
          </a:xfrm>
          <a:prstGeom prst="round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The jumper has lost it´s electrons to the balloons and therefore has become overall positively charged.</a:t>
            </a:r>
          </a:p>
        </p:txBody>
      </p:sp>
      <p:sp>
        <p:nvSpPr>
          <p:cNvPr id="42" name="Rounded Rectangle 41"/>
          <p:cNvSpPr/>
          <p:nvPr/>
        </p:nvSpPr>
        <p:spPr>
          <a:xfrm>
            <a:off x="176514" y="4336334"/>
            <a:ext cx="4871441" cy="835901"/>
          </a:xfrm>
          <a:prstGeom prst="roundRect">
            <a:avLst/>
          </a:prstGeom>
          <a:solidFill>
            <a:srgbClr val="FAC09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The balloons have gained electrons from the jumper, becoming overall negatively charged.</a:t>
            </a:r>
          </a:p>
        </p:txBody>
      </p:sp>
    </p:spTree>
    <p:extLst>
      <p:ext uri="{BB962C8B-B14F-4D97-AF65-F5344CB8AC3E}">
        <p14:creationId xmlns:p14="http://schemas.microsoft.com/office/powerpoint/2010/main" val="148321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21" y="185350"/>
            <a:ext cx="7772400" cy="939902"/>
          </a:xfrm>
        </p:spPr>
        <p:txBody>
          <a:bodyPr>
            <a:normAutofit fontScale="90000"/>
          </a:bodyPr>
          <a:lstStyle/>
          <a:p>
            <a:pPr algn="l"/>
            <a:r>
              <a:rPr lang="en-US" sz="6000" b="1" dirty="0">
                <a:solidFill>
                  <a:schemeClr val="tx1">
                    <a:lumMod val="50000"/>
                    <a:lumOff val="50000"/>
                  </a:schemeClr>
                </a:solidFill>
                <a:latin typeface="Avenir Black Oblique"/>
                <a:cs typeface="Avenir Black Oblique"/>
              </a:rPr>
              <a:t>Static Electricity </a:t>
            </a:r>
          </a:p>
        </p:txBody>
      </p:sp>
      <p:pic>
        <p:nvPicPr>
          <p:cNvPr id="5" name="Picture 4" descr="GWK-treeline-front-pn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8676"/>
            <a:ext cx="9144000" cy="1569323"/>
          </a:xfrm>
          <a:prstGeom prst="rect">
            <a:avLst/>
          </a:prstGeom>
        </p:spPr>
      </p:pic>
      <p:pic>
        <p:nvPicPr>
          <p:cNvPr id="6" name="Picture 5" descr="cloud_PNG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906" y="0"/>
            <a:ext cx="2471767" cy="1603913"/>
          </a:xfrm>
          <a:prstGeom prst="rect">
            <a:avLst/>
          </a:prstGeom>
        </p:spPr>
      </p:pic>
      <p:sp>
        <p:nvSpPr>
          <p:cNvPr id="10" name="Rectangle 9"/>
          <p:cNvSpPr/>
          <p:nvPr/>
        </p:nvSpPr>
        <p:spPr>
          <a:xfrm>
            <a:off x="316022" y="1157402"/>
            <a:ext cx="4646262" cy="610850"/>
          </a:xfrm>
          <a:prstGeom prst="rect">
            <a:avLst/>
          </a:prstGeom>
          <a:solidFill>
            <a:srgbClr val="DCE6F2"/>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How do we make static electricity?</a:t>
            </a:r>
            <a:r>
              <a:rPr lang="en-US" dirty="0"/>
              <a:t>.</a:t>
            </a:r>
          </a:p>
        </p:txBody>
      </p:sp>
      <p:sp>
        <p:nvSpPr>
          <p:cNvPr id="12" name="Rectangle 11"/>
          <p:cNvSpPr/>
          <p:nvPr/>
        </p:nvSpPr>
        <p:spPr>
          <a:xfrm>
            <a:off x="2612235" y="2652376"/>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61540" y="40747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93362"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853395" y="368890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002700" y="3101851"/>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17955" y="3913952"/>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lus 7"/>
          <p:cNvSpPr/>
          <p:nvPr/>
        </p:nvSpPr>
        <p:spPr>
          <a:xfrm>
            <a:off x="2810784" y="29578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2243861" y="34156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1499074" y="35114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Plus 24"/>
          <p:cNvSpPr/>
          <p:nvPr/>
        </p:nvSpPr>
        <p:spPr>
          <a:xfrm>
            <a:off x="1983476" y="2483588"/>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lus 25"/>
          <p:cNvSpPr/>
          <p:nvPr/>
        </p:nvSpPr>
        <p:spPr>
          <a:xfrm>
            <a:off x="1244310" y="253150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Plus 26"/>
          <p:cNvSpPr/>
          <p:nvPr/>
        </p:nvSpPr>
        <p:spPr>
          <a:xfrm>
            <a:off x="455489" y="3351327"/>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529080" y="2407076"/>
            <a:ext cx="3378593" cy="2563652"/>
            <a:chOff x="5234760" y="2198982"/>
            <a:chExt cx="3378593" cy="2563652"/>
          </a:xfrm>
        </p:grpSpPr>
        <p:grpSp>
          <p:nvGrpSpPr>
            <p:cNvPr id="3" name="Group 2"/>
            <p:cNvGrpSpPr/>
            <p:nvPr/>
          </p:nvGrpSpPr>
          <p:grpSpPr>
            <a:xfrm>
              <a:off x="5234760" y="2198982"/>
              <a:ext cx="3042827" cy="2563652"/>
              <a:chOff x="5425828" y="2234425"/>
              <a:chExt cx="3042827" cy="2563652"/>
            </a:xfrm>
          </p:grpSpPr>
          <p:sp>
            <p:nvSpPr>
              <p:cNvPr id="28" name="Plus 27"/>
              <p:cNvSpPr/>
              <p:nvPr/>
            </p:nvSpPr>
            <p:spPr>
              <a:xfrm>
                <a:off x="5834733" y="223442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lus 28"/>
              <p:cNvSpPr/>
              <p:nvPr/>
            </p:nvSpPr>
            <p:spPr>
              <a:xfrm>
                <a:off x="5425828" y="4299752"/>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7831182" y="2451126"/>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lus 31"/>
              <p:cNvSpPr/>
              <p:nvPr/>
            </p:nvSpPr>
            <p:spPr>
              <a:xfrm>
                <a:off x="7943723" y="3575751"/>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Plus 32"/>
            <p:cNvSpPr/>
            <p:nvPr/>
          </p:nvSpPr>
          <p:spPr>
            <a:xfrm>
              <a:off x="8088421" y="4211339"/>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Rectangle 35"/>
          <p:cNvSpPr/>
          <p:nvPr/>
        </p:nvSpPr>
        <p:spPr>
          <a:xfrm>
            <a:off x="3086181" y="290153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483955" y="337955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134522" y="3439739"/>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77425" y="2740788"/>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320088" y="2254933"/>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475580" y="3994327"/>
            <a:ext cx="482321" cy="160750"/>
          </a:xfrm>
          <a:prstGeom prst="rect">
            <a:avLst/>
          </a:prstGeom>
          <a:solidFill>
            <a:srgbClr val="0000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Plus 42"/>
          <p:cNvSpPr/>
          <p:nvPr/>
        </p:nvSpPr>
        <p:spPr>
          <a:xfrm>
            <a:off x="6923848" y="3411395"/>
            <a:ext cx="524932" cy="498325"/>
          </a:xfrm>
          <a:prstGeom prst="mathPl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16022" y="5126733"/>
            <a:ext cx="7039709" cy="1367570"/>
          </a:xfrm>
          <a:prstGeom prst="rect">
            <a:avLst/>
          </a:prstGeom>
          <a:solidFill>
            <a:srgbClr val="FAC09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solidFill>
                  <a:srgbClr val="FF0000"/>
                </a:solidFill>
                <a:latin typeface="Avenir Black Oblique"/>
                <a:cs typeface="Avenir Black Oblique"/>
              </a:rPr>
              <a:t>We have now created an area of negative charge and an area of positive charge. Which the universe is not too happy about. </a:t>
            </a:r>
          </a:p>
        </p:txBody>
      </p:sp>
    </p:spTree>
    <p:extLst>
      <p:ext uri="{BB962C8B-B14F-4D97-AF65-F5344CB8AC3E}">
        <p14:creationId xmlns:p14="http://schemas.microsoft.com/office/powerpoint/2010/main" val="842095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56C152FA-EE8F-40D2-ACA9-E94DEECF50CD}"/>
</file>

<file path=customXml/itemProps2.xml><?xml version="1.0" encoding="utf-8"?>
<ds:datastoreItem xmlns:ds="http://schemas.openxmlformats.org/officeDocument/2006/customXml" ds:itemID="{656FF8BA-D414-4EA9-8B95-8B57470FF8CB}"/>
</file>

<file path=customXml/itemProps3.xml><?xml version="1.0" encoding="utf-8"?>
<ds:datastoreItem xmlns:ds="http://schemas.openxmlformats.org/officeDocument/2006/customXml" ds:itemID="{AE24395E-0DF0-40F9-8A16-6CC0553C7C5F}"/>
</file>

<file path=docProps/app.xml><?xml version="1.0" encoding="utf-8"?>
<Properties xmlns="http://schemas.openxmlformats.org/officeDocument/2006/extended-properties" xmlns:vt="http://schemas.openxmlformats.org/officeDocument/2006/docPropsVTypes">
  <TotalTime>485</TotalTime>
  <Words>797</Words>
  <Application>Microsoft Office PowerPoint</Application>
  <PresentationFormat>On-screen Show (4:3)</PresentationFormat>
  <Paragraphs>94</Paragraphs>
  <Slides>25</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Avenir Black Oblique</vt:lpstr>
      <vt:lpstr>Calibri</vt:lpstr>
      <vt:lpstr>Office Theme</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PowerPoint Presentation</vt:lpstr>
      <vt:lpstr>PowerPoint Presentation</vt:lpstr>
      <vt:lpstr>PowerPoint Presentation</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lpstr>Static Electricity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Franks</dc:creator>
  <cp:lastModifiedBy>Shanae Alexander</cp:lastModifiedBy>
  <cp:revision>46</cp:revision>
  <dcterms:created xsi:type="dcterms:W3CDTF">2015-10-27T12:20:39Z</dcterms:created>
  <dcterms:modified xsi:type="dcterms:W3CDTF">2020-10-30T00:32:11Z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53100.0000000000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